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315" r:id="rId2"/>
    <p:sldId id="323" r:id="rId3"/>
    <p:sldId id="324" r:id="rId4"/>
    <p:sldId id="327" r:id="rId5"/>
    <p:sldId id="362" r:id="rId6"/>
    <p:sldId id="325" r:id="rId7"/>
    <p:sldId id="394" r:id="rId8"/>
    <p:sldId id="369" r:id="rId9"/>
    <p:sldId id="395" r:id="rId10"/>
  </p:sldIdLst>
  <p:sldSz cx="9144000" cy="6858000" type="screen4x3"/>
  <p:notesSz cx="6797675" cy="987425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5D95"/>
    <a:srgbClr val="669900"/>
    <a:srgbClr val="969696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21" autoAdjust="0"/>
    <p:restoredTop sz="58637" autoAdjust="0"/>
  </p:normalViewPr>
  <p:slideViewPr>
    <p:cSldViewPr>
      <p:cViewPr varScale="1">
        <p:scale>
          <a:sx n="38" d="100"/>
          <a:sy n="38" d="100"/>
        </p:scale>
        <p:origin x="1296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9C14ACD5-E15F-4F28-AE81-5CF9D91DFDE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9E5063ED-2FA6-4F3A-B6F7-A5526C550C1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3972" name="Rectangle 4">
            <a:extLst>
              <a:ext uri="{FF2B5EF4-FFF2-40B4-BE49-F238E27FC236}">
                <a16:creationId xmlns:a16="http://schemas.microsoft.com/office/drawing/2014/main" id="{DE5F0331-C25C-4D2C-9FAD-558E3E800C1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3973" name="Rectangle 5">
            <a:extLst>
              <a:ext uri="{FF2B5EF4-FFF2-40B4-BE49-F238E27FC236}">
                <a16:creationId xmlns:a16="http://schemas.microsoft.com/office/drawing/2014/main" id="{157E8508-F797-4170-8906-79C0D4A85AB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0B42457E-3E59-4E91-9C2E-BDB9CB38F928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0B988FE-D9F4-48F3-BE0A-503021E11D5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902CED4-C693-4EBE-9737-5633B0FE35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7BD46290-0AC4-4A96-909D-D6BB822D252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41363"/>
            <a:ext cx="49371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0C14E51F-A240-40EF-8551-9DCF2FEFD72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89475"/>
            <a:ext cx="5438775" cy="44434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35FE161C-2AE3-4A3E-B378-A188934CC1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876232F8-BFBE-44F3-9CF2-9759C78C06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24E3055C-6B74-49BD-AC73-78864F797DB0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72CF2713-F3D1-4DDE-8ED6-EB73B11FE6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1788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8988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6188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3388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30588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7788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11166C9-DFFF-4032-90D4-2F3ECC4AF4E0}" type="slidenum">
              <a:rPr lang="nl-NL" altLang="nl-NL" smtClean="0"/>
              <a:pPr>
                <a:spcBef>
                  <a:spcPct val="0"/>
                </a:spcBef>
              </a:pPr>
              <a:t>1</a:t>
            </a:fld>
            <a:endParaRPr lang="nl-NL" altLang="nl-NL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2D21988B-7660-408C-9E16-98B09F9758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EAFA7CF7-D445-45BD-862F-292D3CCD43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nl-N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jdelijke aanduiding voor dia-afbeelding 1">
            <a:extLst>
              <a:ext uri="{FF2B5EF4-FFF2-40B4-BE49-F238E27FC236}">
                <a16:creationId xmlns:a16="http://schemas.microsoft.com/office/drawing/2014/main" id="{7C37A0A5-CEE0-45DB-9E33-277BE03EE6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Tijdelijke aanduiding voor notities 2">
            <a:extLst>
              <a:ext uri="{FF2B5EF4-FFF2-40B4-BE49-F238E27FC236}">
                <a16:creationId xmlns:a16="http://schemas.microsoft.com/office/drawing/2014/main" id="{7A85AB17-D787-4C21-BD55-36A8C8B5F8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796" name="Tijdelijke aanduiding voor dianummer 3">
            <a:extLst>
              <a:ext uri="{FF2B5EF4-FFF2-40B4-BE49-F238E27FC236}">
                <a16:creationId xmlns:a16="http://schemas.microsoft.com/office/drawing/2014/main" id="{028140A6-EC69-406B-B463-72787FA5721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AD2093-DF49-434A-8A95-681A51CEB51F}" type="slidenum">
              <a:rPr lang="nl-NL" altLang="nl-NL" smtClean="0"/>
              <a:pPr>
                <a:spcBef>
                  <a:spcPct val="0"/>
                </a:spcBef>
              </a:pPr>
              <a:t>2</a:t>
            </a:fld>
            <a:endParaRPr lang="nl-NL" alt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jdelijke aanduiding voor dia-afbeelding 1">
            <a:extLst>
              <a:ext uri="{FF2B5EF4-FFF2-40B4-BE49-F238E27FC236}">
                <a16:creationId xmlns:a16="http://schemas.microsoft.com/office/drawing/2014/main" id="{E8B79296-76B4-4D95-8E29-F7F337ECE5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Tijdelijke aanduiding voor notities 2">
            <a:extLst>
              <a:ext uri="{FF2B5EF4-FFF2-40B4-BE49-F238E27FC236}">
                <a16:creationId xmlns:a16="http://schemas.microsoft.com/office/drawing/2014/main" id="{003B55CF-CF44-4FB4-B3DA-61E3FDDC0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844" name="Tijdelijke aanduiding voor dianummer 3">
            <a:extLst>
              <a:ext uri="{FF2B5EF4-FFF2-40B4-BE49-F238E27FC236}">
                <a16:creationId xmlns:a16="http://schemas.microsoft.com/office/drawing/2014/main" id="{F1E58D06-64BE-478E-945D-02835ACC66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6823703-1C6F-4E3F-B288-BC15271A3E70}" type="slidenum">
              <a:rPr lang="nl-NL" altLang="nl-NL" smtClean="0"/>
              <a:pPr>
                <a:spcBef>
                  <a:spcPct val="0"/>
                </a:spcBef>
              </a:pPr>
              <a:t>3</a:t>
            </a:fld>
            <a:endParaRPr lang="nl-NL" alt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9969F3C0-03DC-4724-8F41-C02DB13BB96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380538"/>
            <a:ext cx="294640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556" tIns="45779" rIns="91556" bIns="45779" anchor="b"/>
          <a:lstStyle>
            <a:lvl1pPr defTabSz="10429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10429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10429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10429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10429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5E377EB-F20B-471B-A989-3D4C8B288F79}" type="slidenum">
              <a:rPr lang="nl-NL" altLang="nl-NL"/>
              <a:pPr algn="r" eaLnBrk="1" hangingPunct="1">
                <a:spcBef>
                  <a:spcPct val="0"/>
                </a:spcBef>
              </a:pPr>
              <a:t>4</a:t>
            </a:fld>
            <a:endParaRPr lang="nl-NL" altLang="nl-NL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0E7C97C2-D4E0-45A0-B393-D28E6A5510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2FC77F56-14D8-403D-9923-50F20F9B81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4DA5C5EB-AA43-4411-B866-56E0E8F6CA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1788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8988" indent="-228600" defTabSz="9128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6188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3388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30588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7788" indent="-228600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9209313-82AF-45FE-8AE9-14BFFA1E4ADA}" type="slidenum">
              <a:rPr lang="nl-NL" altLang="nl-NL" smtClean="0"/>
              <a:pPr>
                <a:spcBef>
                  <a:spcPct val="0"/>
                </a:spcBef>
              </a:pPr>
              <a:t>5</a:t>
            </a:fld>
            <a:endParaRPr lang="nl-NL" altLang="nl-NL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ED55A051-D7FE-4B08-A54B-BB5419BC95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40492DE5-C442-4BD4-86D4-C1540B55E9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buFont typeface="Wingdings" pitchFamily="2" charset="2"/>
              <a:buNone/>
              <a:defRPr/>
            </a:pPr>
            <a:endParaRPr lang="nl-NL" dirty="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3EED3150-B5C6-4D85-A0F7-9EA746CCCA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4213" indent="-263525" defTabSz="912813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54100" indent="-209550" defTabSz="912813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476375" indent="-209550" defTabSz="912813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98650" indent="-209550" defTabSz="912813" eaLnBrk="0" hangingPunct="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355850" indent="-209550" defTabSz="9128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13050" indent="-209550" defTabSz="9128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270250" indent="-209550" defTabSz="9128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727450" indent="-209550" defTabSz="91281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04181C9B-45DE-4BC3-BDFB-9979780B0C11}" type="slidenum">
              <a:rPr lang="nl-NL" altLang="nl-NL" b="0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eaLnBrk="1" hangingPunct="1">
                <a:defRPr/>
              </a:pPr>
              <a:t>6</a:t>
            </a:fld>
            <a:endParaRPr lang="nl-NL" altLang="nl-NL" b="0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641E4368-1B90-470A-9F1E-4EB543BE96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4">
            <a:extLst>
              <a:ext uri="{FF2B5EF4-FFF2-40B4-BE49-F238E27FC236}">
                <a16:creationId xmlns:a16="http://schemas.microsoft.com/office/drawing/2014/main" id="{319465B5-C2EB-4E64-A2CC-BE3A0200DD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/>
          <a:p>
            <a:pPr>
              <a:defRPr/>
            </a:pPr>
            <a:endParaRPr lang="nl-NL" dirty="0">
              <a:latin typeface="Verdana" charset="0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>
            <a:extLst>
              <a:ext uri="{FF2B5EF4-FFF2-40B4-BE49-F238E27FC236}">
                <a16:creationId xmlns:a16="http://schemas.microsoft.com/office/drawing/2014/main" id="{83F8BDBE-735F-4D4B-97E5-FD3223ADC6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Tijdelijke aanduiding voor notities 2">
            <a:extLst>
              <a:ext uri="{FF2B5EF4-FFF2-40B4-BE49-F238E27FC236}">
                <a16:creationId xmlns:a16="http://schemas.microsoft.com/office/drawing/2014/main" id="{E6C476CE-7932-47BC-92E5-9A20E0E34F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36" name="Tijdelijke aanduiding voor dianummer 3">
            <a:extLst>
              <a:ext uri="{FF2B5EF4-FFF2-40B4-BE49-F238E27FC236}">
                <a16:creationId xmlns:a16="http://schemas.microsoft.com/office/drawing/2014/main" id="{E7AD36C7-7DCE-4F3D-A538-7CE53A77DF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10EFDD8-10A9-4A23-824F-E4BEDB24549F}" type="slidenum">
              <a:rPr lang="nl-NL" altLang="nl-NL" b="0" smtClean="0"/>
              <a:pPr/>
              <a:t>7</a:t>
            </a:fld>
            <a:endParaRPr lang="nl-NL" altLang="nl-NL" b="0"/>
          </a:p>
        </p:txBody>
      </p:sp>
    </p:spTree>
    <p:extLst>
      <p:ext uri="{BB962C8B-B14F-4D97-AF65-F5344CB8AC3E}">
        <p14:creationId xmlns:p14="http://schemas.microsoft.com/office/powerpoint/2010/main" val="41438753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jdelijke aanduiding voor dia-afbeelding 1">
            <a:extLst>
              <a:ext uri="{FF2B5EF4-FFF2-40B4-BE49-F238E27FC236}">
                <a16:creationId xmlns:a16="http://schemas.microsoft.com/office/drawing/2014/main" id="{550192CD-C6BF-4423-B765-60A4307B3F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Tijdelijke aanduiding voor notities 2">
            <a:extLst>
              <a:ext uri="{FF2B5EF4-FFF2-40B4-BE49-F238E27FC236}">
                <a16:creationId xmlns:a16="http://schemas.microsoft.com/office/drawing/2014/main" id="{46BFC080-0D71-4464-9CA9-D6FCD06E2C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56" name="Tijdelijke aanduiding voor dianummer 3">
            <a:extLst>
              <a:ext uri="{FF2B5EF4-FFF2-40B4-BE49-F238E27FC236}">
                <a16:creationId xmlns:a16="http://schemas.microsoft.com/office/drawing/2014/main" id="{ED2A81BB-24CA-445C-9337-40345AE5F8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3C07EB6-1BCF-4F85-AB5B-537C364E5622}" type="slidenum">
              <a:rPr lang="nl-NL" altLang="nl-NL" b="0" smtClean="0"/>
              <a:pPr/>
              <a:t>8</a:t>
            </a:fld>
            <a:endParaRPr lang="nl-NL" altLang="nl-NL" b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E3055C-6B74-49BD-AC73-78864F797DB0}" type="slidenum">
              <a:rPr lang="nl-NL" altLang="nl-NL" smtClean="0"/>
              <a:pPr>
                <a:defRPr/>
              </a:pPr>
              <a:t>9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07671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7F73143-A494-4175-B964-70664E407DB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Werkgroep Behandelprogramma's VOBC 31-03-2011Ontwikkeling van effectieve interventies voor behandeling en begeleiding - Droom en werkelijkheid         09-11-2010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B71313D-987C-4964-87C1-8A7B0981040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765AC-00A5-4AE3-BD21-7BAD1359F49E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31594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1A3C752-7A30-4C9E-9C86-1FAE39D5404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Werkgroep Behandelprogramma's VOBC 31-03-2011Ontwikkeling van effectieve interventies voor behandeling en begeleiding - Droom en werkelijkheid         09-11-2010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4253F68-D6A7-491F-B2D2-860A95CC970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D437C-8998-4063-A20C-C5CE82251564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92579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59FD50C-E51A-47D0-976C-5229FBBB403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Werkgroep Behandelprogramma's VOBC 31-03-2011Ontwikkeling van effectieve interventies voor behandeling en begeleiding - Droom en werkelijkheid         09-11-2010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2559B26-47B5-40E7-B360-A525CCD8BBF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0DCC1-8300-4E68-9ACE-1C41D95D2DCA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778044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B79CC2A-DA7E-49C0-9F16-C120AF39026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Werkgroep Behandelprogramma's VOBC 31-03-2011Ontwikkeling van effectieve interventies voor behandeling en begeleiding - Droom en werkelijkheid         09-11-2010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2929EC6-D3CA-4C7E-924A-ABCF97E8A8C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35462-7E3E-49DD-A206-D946C47A24FE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063644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0E6FDA-19A8-46B7-9DD1-17659F5B0CC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Werkgroep Behandelprogramma's VOBC 31-03-2011Ontwikkeling van effectieve interventies voor behandeling en begeleiding - Droom en werkelijkheid         09-11-2010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99F19A4-86AC-4688-A4B8-41CBD469B5A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F0-2A36-4923-92DA-3C19ADF0F159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743130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377047E-4E0C-4E8A-8BE2-14E33D60083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Werkgroep Behandelprogramma's VOBC 31-03-2011Ontwikkeling van effectieve interventies voor behandeling en begeleiding - Droom en werkelijkheid         09-11-2010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F99BC3B-60D1-4B72-A75A-16B3D38BAEA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DE37B-7D07-4ECA-813E-6EB2E6DD553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738082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9A2FB44-547A-424C-8FE6-76A666C7ACE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Werkgroep Behandelprogramma's VOBC 31-03-2011Ontwikkeling van effectieve interventies voor behandeling en begeleiding - Droom en werkelijkheid         09-11-2010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A87C3B35-422F-4366-905F-6E0403A80F2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3D3AE-E266-400E-B15F-B2704C96A73B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415799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3F0FDE0-7821-40CD-8953-DDADAE3A920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Werkgroep Behandelprogramma's VOBC 31-03-2011Ontwikkeling van effectieve interventies voor behandeling en begeleiding - Droom en werkelijkheid         09-11-2010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E9E14DD-D089-4878-931E-A1BB1338F8E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CFA21-3A89-4FB7-B5C6-F9CF75F96CBE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87614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E7B71819-82BB-413A-B7FA-54BD8D0C524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Werkgroep Behandelprogramma's VOBC 31-03-2011Ontwikkeling van effectieve interventies voor behandeling en begeleiding - Droom en werkelijkheid         09-11-2010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51319E60-F313-48DB-848C-1711480A764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D4C13-BAC4-4913-96BF-4E4EF77CF8BD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664430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8F82A2-6C4D-4639-8057-A9C7539C6AE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Werkgroep Behandelprogramma's VOBC 31-03-2011Ontwikkeling van effectieve interventies voor behandeling en begeleiding - Droom en werkelijkheid         09-11-2010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C790D22-BC2D-4032-AE5D-1BD7A1640BA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E61FF-250E-4877-AC74-991C09EB889C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73963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17FF35-9304-45A0-9CAE-C33E310C6BC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Werkgroep Behandelprogramma's VOBC 31-03-2011Ontwikkeling van effectieve interventies voor behandeling en begeleiding - Droom en werkelijkheid         09-11-2010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15292B0-6002-4483-9D71-1F9B913EDD0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88F3F-4E41-490D-A0CF-36D6B30D361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042800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7" descr="16997.KLVG6000525 logo.jpeg">
            <a:extLst>
              <a:ext uri="{FF2B5EF4-FFF2-40B4-BE49-F238E27FC236}">
                <a16:creationId xmlns:a16="http://schemas.microsoft.com/office/drawing/2014/main" id="{B38A3417-C108-435A-9338-32776A2D5BD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0"/>
            <a:ext cx="2759075" cy="195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>
            <a:extLst>
              <a:ext uri="{FF2B5EF4-FFF2-40B4-BE49-F238E27FC236}">
                <a16:creationId xmlns:a16="http://schemas.microsoft.com/office/drawing/2014/main" id="{44503EF2-81D1-4FE6-ABA5-7387E7F71A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BB54F583-295B-43E1-9678-A6B3510E83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57349" name="Rectangle 5">
            <a:extLst>
              <a:ext uri="{FF2B5EF4-FFF2-40B4-BE49-F238E27FC236}">
                <a16:creationId xmlns:a16="http://schemas.microsoft.com/office/drawing/2014/main" id="{E44B0C9E-303C-45F8-90E4-BD7CAC3B1B9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68313" y="6237288"/>
            <a:ext cx="6911975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7350" name="Rectangle 6">
            <a:extLst>
              <a:ext uri="{FF2B5EF4-FFF2-40B4-BE49-F238E27FC236}">
                <a16:creationId xmlns:a16="http://schemas.microsoft.com/office/drawing/2014/main" id="{CFF07AC3-43F2-403E-B298-6BFB4C90854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pPr>
              <a:defRPr/>
            </a:pPr>
            <a:fld id="{34BE0496-F36C-4FB7-A0EB-E33A5E2EC8E5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9B3F31FE-AB6A-4F5C-BA1D-650004888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rgbClr val="66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nl-NL" altLang="nl-NL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8925D4E4-6C88-4F3B-BB7E-C06BDA43D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20150" y="0"/>
            <a:ext cx="323850" cy="6858000"/>
          </a:xfrm>
          <a:prstGeom prst="rect">
            <a:avLst/>
          </a:prstGeom>
          <a:solidFill>
            <a:srgbClr val="66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enniscentrumlvb.nl/kennis-delen/publicaties/product/16-jeugdigen-en-jong-volwassenen-met-een-licht-verstandelijke-beperking-kenmerken-en-de-gevolgen-voor-diagnostisch-onderzoek-en-gedrags-interventie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8FF90C3F-203B-4E18-8CCB-AD43BFB48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337" y="2078400"/>
            <a:ext cx="8569325" cy="530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80000"/>
          <a:lstStyle>
            <a:lvl1pPr marL="457200" indent="-4572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chemeClr val="bg1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nl-NL" altLang="nl-NL" sz="3600" dirty="0">
                <a:solidFill>
                  <a:srgbClr val="0B5D95"/>
                </a:solidFill>
              </a:rPr>
              <a:t>LVB en </a:t>
            </a:r>
            <a:r>
              <a:rPr lang="nl-NL" altLang="nl-NL" sz="3600" dirty="0" err="1">
                <a:solidFill>
                  <a:srgbClr val="0B5D95"/>
                </a:solidFill>
              </a:rPr>
              <a:t>jobcoaching</a:t>
            </a:r>
            <a:endParaRPr lang="nl-NL" altLang="nl-NL" sz="3600" dirty="0">
              <a:solidFill>
                <a:srgbClr val="0B5D95"/>
              </a:solidFill>
            </a:endParaRPr>
          </a:p>
          <a:p>
            <a:pPr algn="ctr" eaLnBrk="1" hangingPunct="1">
              <a:spcBef>
                <a:spcPct val="0"/>
              </a:spcBef>
              <a:buClr>
                <a:schemeClr val="bg1"/>
              </a:buClr>
              <a:buSzPct val="60000"/>
              <a:buFont typeface="Wingdings" panose="05000000000000000000" pitchFamily="2" charset="2"/>
              <a:buNone/>
              <a:defRPr/>
            </a:pPr>
            <a:endParaRPr lang="nl-NL" altLang="nl-NL" sz="2400" dirty="0">
              <a:solidFill>
                <a:srgbClr val="003865"/>
              </a:solidFill>
            </a:endParaRPr>
          </a:p>
          <a:p>
            <a:pPr algn="ctr" eaLnBrk="1" hangingPunct="1">
              <a:spcBef>
                <a:spcPct val="0"/>
              </a:spcBef>
              <a:buClr>
                <a:schemeClr val="bg1"/>
              </a:buClr>
              <a:buSzPct val="60000"/>
              <a:buFont typeface="Wingdings" panose="05000000000000000000" pitchFamily="2" charset="2"/>
              <a:buNone/>
              <a:defRPr/>
            </a:pPr>
            <a:endParaRPr lang="nl-NL" altLang="nl-NL" sz="2400" dirty="0">
              <a:solidFill>
                <a:srgbClr val="003865"/>
              </a:solidFill>
            </a:endParaRPr>
          </a:p>
          <a:p>
            <a:pPr algn="ctr" eaLnBrk="1" hangingPunct="1">
              <a:spcBef>
                <a:spcPct val="0"/>
              </a:spcBef>
              <a:buClr>
                <a:schemeClr val="bg1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nl-NL" altLang="nl-NL" sz="2400" dirty="0">
                <a:solidFill>
                  <a:srgbClr val="789430"/>
                </a:solidFill>
              </a:rPr>
              <a:t>Erie Merkus</a:t>
            </a:r>
          </a:p>
          <a:p>
            <a:pPr algn="ctr" eaLnBrk="1" hangingPunct="1">
              <a:spcBef>
                <a:spcPct val="0"/>
              </a:spcBef>
              <a:buClr>
                <a:schemeClr val="bg1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nl-NL" altLang="nl-NL" sz="1600" b="0" dirty="0">
                <a:solidFill>
                  <a:srgbClr val="789430"/>
                </a:solidFill>
              </a:rPr>
              <a:t>Beleidsadviseur VOBC en LKC LVB</a:t>
            </a:r>
          </a:p>
          <a:p>
            <a:pPr algn="ctr" eaLnBrk="1" hangingPunct="1">
              <a:spcBef>
                <a:spcPct val="0"/>
              </a:spcBef>
              <a:buClr>
                <a:schemeClr val="bg1"/>
              </a:buClr>
              <a:buSzPct val="60000"/>
              <a:buFont typeface="Wingdings" panose="05000000000000000000" pitchFamily="2" charset="2"/>
              <a:buNone/>
              <a:defRPr/>
            </a:pPr>
            <a:endParaRPr lang="nl-NL" altLang="nl-NL" sz="1400" dirty="0">
              <a:solidFill>
                <a:srgbClr val="789430"/>
              </a:solidFill>
            </a:endParaRPr>
          </a:p>
          <a:p>
            <a:pPr algn="ctr" eaLnBrk="1" hangingPunct="1">
              <a:spcBef>
                <a:spcPct val="0"/>
              </a:spcBef>
              <a:buClr>
                <a:schemeClr val="bg1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nl-NL" altLang="nl-NL" sz="2400" dirty="0">
                <a:solidFill>
                  <a:srgbClr val="789430"/>
                </a:solidFill>
              </a:rPr>
              <a:t>Geoffrey van Berkel</a:t>
            </a:r>
          </a:p>
          <a:p>
            <a:pPr algn="ctr" eaLnBrk="1" hangingPunct="1">
              <a:spcBef>
                <a:spcPct val="0"/>
              </a:spcBef>
              <a:buClr>
                <a:schemeClr val="bg1"/>
              </a:buClr>
              <a:buSzPct val="60000"/>
              <a:buNone/>
              <a:defRPr/>
            </a:pPr>
            <a:r>
              <a:rPr lang="nl-NL" sz="1600" b="0" dirty="0">
                <a:solidFill>
                  <a:srgbClr val="669900"/>
                </a:solidFill>
              </a:rPr>
              <a:t>Senior Jobcoach Sterk in Werk - Koraal</a:t>
            </a:r>
          </a:p>
          <a:p>
            <a:pPr algn="ctr" eaLnBrk="1" hangingPunct="1">
              <a:spcBef>
                <a:spcPct val="0"/>
              </a:spcBef>
              <a:buClr>
                <a:schemeClr val="bg1"/>
              </a:buClr>
              <a:buSzPct val="60000"/>
              <a:buFont typeface="Wingdings" panose="05000000000000000000" pitchFamily="2" charset="2"/>
              <a:buNone/>
              <a:defRPr/>
            </a:pPr>
            <a:endParaRPr lang="nl-NL" altLang="nl-NL" sz="1400" dirty="0">
              <a:solidFill>
                <a:srgbClr val="789430"/>
              </a:solidFill>
            </a:endParaRPr>
          </a:p>
          <a:p>
            <a:pPr algn="ctr" eaLnBrk="1" hangingPunct="1">
              <a:spcBef>
                <a:spcPct val="0"/>
              </a:spcBef>
              <a:buClr>
                <a:schemeClr val="bg1"/>
              </a:buClr>
              <a:buSzPct val="60000"/>
              <a:buFont typeface="Wingdings" panose="05000000000000000000" pitchFamily="2" charset="2"/>
              <a:buNone/>
              <a:defRPr/>
            </a:pPr>
            <a:endParaRPr lang="nl-NL" altLang="nl-NL" sz="1400" dirty="0">
              <a:solidFill>
                <a:srgbClr val="789430"/>
              </a:solidFill>
            </a:endParaRPr>
          </a:p>
          <a:p>
            <a:pPr algn="ctr" eaLnBrk="1" hangingPunct="1">
              <a:spcBef>
                <a:spcPct val="0"/>
              </a:spcBef>
              <a:buClr>
                <a:schemeClr val="bg1"/>
              </a:buClr>
              <a:buSzPct val="60000"/>
              <a:buFont typeface="Wingdings" panose="05000000000000000000" pitchFamily="2" charset="2"/>
              <a:buNone/>
              <a:defRPr/>
            </a:pPr>
            <a:endParaRPr lang="nl-NL" altLang="nl-NL" sz="1400" dirty="0">
              <a:solidFill>
                <a:srgbClr val="789430"/>
              </a:solidFill>
            </a:endParaRPr>
          </a:p>
          <a:p>
            <a:pPr algn="ctr" eaLnBrk="1" hangingPunct="1">
              <a:spcBef>
                <a:spcPct val="0"/>
              </a:spcBef>
              <a:buClr>
                <a:schemeClr val="bg1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nl-NL" dirty="0">
                <a:solidFill>
                  <a:srgbClr val="669900"/>
                </a:solidFill>
              </a:rPr>
              <a:t>Kenniskring </a:t>
            </a:r>
            <a:r>
              <a:rPr lang="nl-NL" dirty="0" err="1">
                <a:solidFill>
                  <a:srgbClr val="669900"/>
                </a:solidFill>
              </a:rPr>
              <a:t>jobcoaching</a:t>
            </a:r>
            <a:r>
              <a:rPr lang="nl-NL" dirty="0">
                <a:solidFill>
                  <a:srgbClr val="669900"/>
                </a:solidFill>
              </a:rPr>
              <a:t> SBCM</a:t>
            </a:r>
            <a:endParaRPr lang="nl-NL" sz="1400" b="0" dirty="0">
              <a:solidFill>
                <a:srgbClr val="669900"/>
              </a:solidFill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B215AFC7-6772-4EB9-859F-BFD32417A5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04664"/>
            <a:ext cx="1465649" cy="1656184"/>
          </a:xfrm>
          <a:prstGeom prst="rect">
            <a:avLst/>
          </a:prstGeom>
        </p:spPr>
      </p:pic>
      <p:sp>
        <p:nvSpPr>
          <p:cNvPr id="5" name="Rechthoek 4">
            <a:extLst>
              <a:ext uri="{FF2B5EF4-FFF2-40B4-BE49-F238E27FC236}">
                <a16:creationId xmlns:a16="http://schemas.microsoft.com/office/drawing/2014/main" id="{BF515F94-35EF-42B0-996B-2FFAA312F891}"/>
              </a:ext>
            </a:extLst>
          </p:cNvPr>
          <p:cNvSpPr/>
          <p:nvPr/>
        </p:nvSpPr>
        <p:spPr>
          <a:xfrm>
            <a:off x="3516897" y="6093296"/>
            <a:ext cx="21102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buClr>
                <a:schemeClr val="bg1"/>
              </a:buClr>
              <a:buSzPct val="60000"/>
              <a:defRPr/>
            </a:pPr>
            <a:r>
              <a:rPr lang="nl-NL" altLang="nl-NL" sz="2400" b="0" dirty="0">
                <a:solidFill>
                  <a:srgbClr val="789430"/>
                </a:solidFill>
              </a:rPr>
              <a:t>5 april 2018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5FB7CF7-DC04-4924-9392-3F5342DA3609}"/>
              </a:ext>
            </a:extLst>
          </p:cNvPr>
          <p:cNvSpPr txBox="1">
            <a:spLocks noChangeArrowheads="1"/>
          </p:cNvSpPr>
          <p:nvPr/>
        </p:nvSpPr>
        <p:spPr>
          <a:xfrm>
            <a:off x="627350" y="2196468"/>
            <a:ext cx="7558088" cy="647700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defPPr>
              <a:defRPr lang="nl-NL"/>
            </a:defPPr>
            <a:lvl1pPr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Verdana" charset="0"/>
                <a:ea typeface="ＭＳ Ｐゴシック" charset="0"/>
                <a:cs typeface="+mj-cs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latin typeface="Verdana" pitchFamily="34" charset="0"/>
                <a:ea typeface="ＭＳ Ｐゴシック" charset="0"/>
                <a:cs typeface="ＭＳ Ｐゴシック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latin typeface="Verdana" pitchFamily="34" charset="0"/>
                <a:ea typeface="ＭＳ Ｐゴシック" charset="0"/>
                <a:cs typeface="ＭＳ Ｐゴシック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latin typeface="Verdana" pitchFamily="34" charset="0"/>
                <a:ea typeface="ＭＳ Ｐゴシック" charset="0"/>
                <a:cs typeface="ＭＳ Ｐゴシック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latin typeface="Verdana" pitchFamily="34" charset="0"/>
                <a:ea typeface="ＭＳ Ｐゴシック" charset="0"/>
                <a:cs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latin typeface="Verdana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latin typeface="Verdana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latin typeface="Verdana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nl-NL" sz="2800" dirty="0">
                <a:solidFill>
                  <a:srgbClr val="0B5D95"/>
                </a:solidFill>
                <a:latin typeface="+mj-lt"/>
              </a:rPr>
              <a:t>Definitie Verstandelijke Beperking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3D285B21-52CA-4729-9E52-889334EE7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950" y="3033639"/>
            <a:ext cx="8604250" cy="3789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69875" indent="-2698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69875" indent="-2698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809625" indent="-2698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266825" indent="-269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724025" indent="-269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181225" indent="-269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638425" indent="-269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nl-NL" altLang="nl-NL" sz="2400" dirty="0">
                <a:solidFill>
                  <a:srgbClr val="789430"/>
                </a:solidFill>
              </a:rPr>
              <a:t>1. Intelligentiecriterium: </a:t>
            </a:r>
            <a:r>
              <a:rPr lang="nl-NL" altLang="nl-NL" sz="2400" b="0" dirty="0"/>
              <a:t>score op gestandaardiseerde intelligentietest 2 of meer SD onder gemiddelde (IQ ≤ 70/75)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nl-NL" altLang="nl-NL" sz="1000" b="0" dirty="0">
              <a:solidFill>
                <a:srgbClr val="789430"/>
              </a:solidFill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nl-NL" altLang="nl-NL" sz="2400" dirty="0">
                <a:solidFill>
                  <a:srgbClr val="789430"/>
                </a:solidFill>
              </a:rPr>
              <a:t>2. Adaptief gedrag / zelfredzaamheidscriterium: 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nl-NL" altLang="nl-NL" sz="2400" b="0" dirty="0"/>
              <a:t>significante beperkingen in de conceptuele, sociale en praktische zelfredzaamheid (2 of meer SD onder het  gemiddelde)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nl-NL" altLang="nl-NL" sz="1000" dirty="0">
              <a:solidFill>
                <a:srgbClr val="789430"/>
              </a:solidFill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nl-NL" altLang="nl-NL" sz="2400" dirty="0">
                <a:solidFill>
                  <a:srgbClr val="789430"/>
                </a:solidFill>
              </a:rPr>
              <a:t>3. Leeftijdscriterium </a:t>
            </a:r>
            <a:r>
              <a:rPr lang="nl-NL" altLang="nl-NL" sz="2400" b="0" dirty="0"/>
              <a:t>- ontstaan </a:t>
            </a:r>
            <a:r>
              <a:rPr lang="nl-NL" altLang="nl-NL" sz="2400" b="0" i="1" dirty="0"/>
              <a:t>voor</a:t>
            </a:r>
            <a:r>
              <a:rPr lang="nl-NL" altLang="nl-NL" sz="2400" b="0" dirty="0"/>
              <a:t> het 18e levensjaar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nl-NL" altLang="nl-NL" sz="2400" b="0" dirty="0">
                <a:sym typeface="Wingdings" panose="05000000000000000000" pitchFamily="2" charset="2"/>
              </a:rPr>
              <a:t> </a:t>
            </a:r>
            <a:r>
              <a:rPr lang="nl-NL" altLang="nl-NL" sz="2400" b="0" dirty="0"/>
              <a:t> ontwikkelingsstoornis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nl-BE" altLang="nl-BE" sz="1000" b="0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71806170-D343-49E9-8FE9-87942F9A6E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62" y="350814"/>
            <a:ext cx="1465649" cy="1656184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12F991A-8B7D-4BFD-864C-D78C945EA499}"/>
              </a:ext>
            </a:extLst>
          </p:cNvPr>
          <p:cNvSpPr txBox="1">
            <a:spLocks noChangeArrowheads="1"/>
          </p:cNvSpPr>
          <p:nvPr/>
        </p:nvSpPr>
        <p:spPr>
          <a:xfrm>
            <a:off x="2408578" y="1398587"/>
            <a:ext cx="5832927" cy="608411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defPPr>
              <a:defRPr lang="nl-NL"/>
            </a:defPPr>
            <a:lvl1pPr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Verdana" charset="0"/>
                <a:ea typeface="ＭＳ Ｐゴシック" charset="0"/>
                <a:cs typeface="+mj-cs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latin typeface="Verdana" pitchFamily="34" charset="0"/>
                <a:ea typeface="ＭＳ Ｐゴシック" charset="0"/>
                <a:cs typeface="ＭＳ Ｐゴシック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latin typeface="Verdana" pitchFamily="34" charset="0"/>
                <a:ea typeface="ＭＳ Ｐゴシック" charset="0"/>
                <a:cs typeface="ＭＳ Ｐゴシック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latin typeface="Verdana" pitchFamily="34" charset="0"/>
                <a:ea typeface="ＭＳ Ｐゴシック" charset="0"/>
                <a:cs typeface="ＭＳ Ｐゴシック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latin typeface="Verdana" pitchFamily="34" charset="0"/>
                <a:ea typeface="ＭＳ Ｐゴシック" charset="0"/>
                <a:cs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latin typeface="Verdana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latin typeface="Verdana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latin typeface="Verdana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nl-NL" dirty="0">
                <a:solidFill>
                  <a:srgbClr val="669900"/>
                </a:solidFill>
                <a:latin typeface="Arial" pitchFamily="34" charset="0"/>
                <a:cs typeface="Arial" pitchFamily="34" charset="0"/>
              </a:rPr>
              <a:t>DSM-IV - Classificatie VB op basis van IQ-score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E219BD-D933-4824-9F17-7A5973E74E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218" y="5035549"/>
            <a:ext cx="7380288" cy="147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marL="285750" indent="-285750" eaLnBrk="1" hangingPunct="1">
              <a:tabLst>
                <a:tab pos="1979613" algn="l"/>
              </a:tabLst>
              <a:defRPr/>
            </a:pPr>
            <a:r>
              <a:rPr lang="en-US" dirty="0" err="1">
                <a:solidFill>
                  <a:srgbClr val="969696"/>
                </a:solidFill>
              </a:rPr>
              <a:t>Zwakbegaafd</a:t>
            </a:r>
            <a:r>
              <a:rPr lang="en-US" dirty="0">
                <a:solidFill>
                  <a:srgbClr val="969696"/>
                </a:solidFill>
              </a:rPr>
              <a:t> 	70-75 tot 85 (13,6%)</a:t>
            </a:r>
          </a:p>
          <a:p>
            <a:pPr marL="285750" indent="-285750" eaLnBrk="1" hangingPunct="1">
              <a:tabLst>
                <a:tab pos="1979613" algn="l"/>
              </a:tabLst>
              <a:defRPr/>
            </a:pPr>
            <a:r>
              <a:rPr lang="en-US" sz="2400" dirty="0">
                <a:solidFill>
                  <a:srgbClr val="789430"/>
                </a:solidFill>
              </a:rPr>
              <a:t>Licht 	50-55 tot 70-75 (2,14%)</a:t>
            </a:r>
          </a:p>
          <a:p>
            <a:pPr marL="285750" indent="-285750" eaLnBrk="1" hangingPunct="1">
              <a:tabLst>
                <a:tab pos="1979613" algn="l"/>
              </a:tabLst>
              <a:defRPr/>
            </a:pP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Matig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	35-40 tot 50-55 </a:t>
            </a:r>
          </a:p>
          <a:p>
            <a:pPr marL="285750" indent="-285750" eaLnBrk="1" hangingPunct="1">
              <a:tabLst>
                <a:tab pos="1979613" algn="l"/>
              </a:tabLst>
              <a:defRPr/>
            </a:pP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Ernstig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	20-25 tot 35-40 </a:t>
            </a:r>
          </a:p>
          <a:p>
            <a:pPr marL="285750" indent="-285750" eaLnBrk="1" hangingPunct="1">
              <a:tabLst>
                <a:tab pos="1979613" algn="l"/>
              </a:tabLst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Diep 	&lt; 20-25 </a:t>
            </a:r>
          </a:p>
        </p:txBody>
      </p:sp>
      <p:pic>
        <p:nvPicPr>
          <p:cNvPr id="34820" name="Picture 5" descr="normale curve IQ">
            <a:extLst>
              <a:ext uri="{FF2B5EF4-FFF2-40B4-BE49-F238E27FC236}">
                <a16:creationId xmlns:a16="http://schemas.microsoft.com/office/drawing/2014/main" id="{7F8E5CCE-C389-4A8C-A925-45E3F77CBE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579" y="2179557"/>
            <a:ext cx="6080125" cy="2765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B1A0E903-5220-491E-9C24-7C608B9CE900}"/>
              </a:ext>
            </a:extLst>
          </p:cNvPr>
          <p:cNvSpPr txBox="1"/>
          <p:nvPr/>
        </p:nvSpPr>
        <p:spPr>
          <a:xfrm>
            <a:off x="5721350" y="5405437"/>
            <a:ext cx="2376488" cy="11080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nl-NL" sz="6600" dirty="0">
                <a:solidFill>
                  <a:schemeClr val="bg1">
                    <a:lumMod val="75000"/>
                  </a:schemeClr>
                </a:solidFill>
              </a:rPr>
              <a:t>}</a:t>
            </a:r>
            <a:r>
              <a:rPr lang="nl-NL" dirty="0"/>
              <a:t>  </a:t>
            </a:r>
            <a:r>
              <a:rPr lang="nl-NL" dirty="0">
                <a:solidFill>
                  <a:schemeClr val="bg1">
                    <a:lumMod val="75000"/>
                  </a:schemeClr>
                </a:solidFill>
              </a:rPr>
              <a:t>0,13%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41C3E2A6-F322-4A32-96D8-591554DFB5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62" y="350814"/>
            <a:ext cx="1465649" cy="1656184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3">
            <a:extLst>
              <a:ext uri="{FF2B5EF4-FFF2-40B4-BE49-F238E27FC236}">
                <a16:creationId xmlns:a16="http://schemas.microsoft.com/office/drawing/2014/main" id="{59E2E7CE-E82A-439C-9066-07114FF15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800" y="2456781"/>
            <a:ext cx="8280400" cy="4077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80000"/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nl-NL" altLang="nl-NL" sz="2000" b="0" dirty="0">
                <a:ea typeface="Verdana" pitchFamily="34" charset="0"/>
                <a:cs typeface="Arial" charset="0"/>
                <a:sym typeface="Wingdings" pitchFamily="2" charset="2"/>
              </a:rPr>
              <a:t>Uitzonderingspositie in Europa/Wereld</a:t>
            </a:r>
          </a:p>
          <a:p>
            <a:pPr marL="268288" indent="-268288" eaLnBrk="1" hangingPunct="1"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nl-NL" altLang="nl-NL" sz="2000" b="0" dirty="0">
                <a:ea typeface="Verdana" pitchFamily="34" charset="0"/>
                <a:cs typeface="Arial" charset="0"/>
                <a:sym typeface="Wingdings" pitchFamily="2" charset="2"/>
              </a:rPr>
              <a:t>IQ-score 70-85 (zwakbegaafdheid) valt ook onder LVB, maar alleen als er ook bijkomende problemen in (sociale) adaptieve vaardigheden zijn! </a:t>
            </a:r>
          </a:p>
          <a:p>
            <a:pPr marL="268288" indent="-268288" eaLnBrk="1" hangingPunct="1"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nl-NL" altLang="nl-NL" sz="2000" dirty="0">
                <a:solidFill>
                  <a:srgbClr val="0B5D95"/>
                </a:solidFill>
                <a:ea typeface="Verdana" pitchFamily="34" charset="0"/>
                <a:cs typeface="Arial" charset="0"/>
                <a:sym typeface="Wingdings" pitchFamily="2" charset="2"/>
              </a:rPr>
              <a:t>Vooral deze bijkomende problemen leiden tot problemen met functioneren in de maatschappij.</a:t>
            </a:r>
          </a:p>
          <a:p>
            <a:pPr marL="268288" indent="-268288" eaLnBrk="1" hangingPunct="1"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nl-NL" altLang="nl-NL" sz="2000" b="0" dirty="0">
                <a:ea typeface="Verdana" pitchFamily="34" charset="0"/>
                <a:cs typeface="Arial" charset="0"/>
                <a:sym typeface="Wingdings" pitchFamily="2" charset="2"/>
              </a:rPr>
              <a:t>Vaker problemen in de maatschappij bij 'hoger' IQ dan bij 'lager' IQ. </a:t>
            </a:r>
          </a:p>
          <a:p>
            <a:pPr marL="268288" indent="-268288" eaLnBrk="1" hangingPunct="1"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nl-NL" altLang="nl-NL" sz="2000" b="0" dirty="0">
                <a:ea typeface="Verdana" pitchFamily="34" charset="0"/>
                <a:cs typeface="Arial" charset="0"/>
                <a:sym typeface="Wingdings" pitchFamily="2" charset="2"/>
              </a:rPr>
              <a:t>In buitenland ook steeds meer erkenning voor problemen die deze mensen hebben!</a:t>
            </a:r>
          </a:p>
          <a:p>
            <a:pPr marL="268288" indent="-268288" eaLnBrk="1" hangingPunct="1"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2" charset="2"/>
              <a:buChar char="Ø"/>
              <a:defRPr/>
            </a:pPr>
            <a:r>
              <a:rPr lang="nl-NL" altLang="nl-NL" sz="2000" dirty="0">
                <a:solidFill>
                  <a:srgbClr val="669900"/>
                </a:solidFill>
                <a:ea typeface="Verdana" pitchFamily="34" charset="0"/>
                <a:cs typeface="Arial" charset="0"/>
                <a:sym typeface="Wingdings" pitchFamily="2" charset="2"/>
              </a:rPr>
              <a:t>We spreken verder van een LVB, maar daarmee bedoelen we LVB/zwakbegaafdheid.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7F14312-8437-4E31-A112-C9D174944611}"/>
              </a:ext>
            </a:extLst>
          </p:cNvPr>
          <p:cNvSpPr txBox="1">
            <a:spLocks noChangeArrowheads="1"/>
          </p:cNvSpPr>
          <p:nvPr/>
        </p:nvSpPr>
        <p:spPr>
          <a:xfrm>
            <a:off x="461888" y="2132931"/>
            <a:ext cx="7558088" cy="647700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defPPr>
              <a:defRPr lang="nl-NL"/>
            </a:defPPr>
            <a:lvl1pPr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Verdana" charset="0"/>
                <a:ea typeface="ＭＳ Ｐゴシック" charset="0"/>
                <a:cs typeface="+mj-cs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latin typeface="Verdana" pitchFamily="34" charset="0"/>
                <a:ea typeface="ＭＳ Ｐゴシック" charset="0"/>
                <a:cs typeface="ＭＳ Ｐゴシック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latin typeface="Verdana" pitchFamily="34" charset="0"/>
                <a:ea typeface="ＭＳ Ｐゴシック" charset="0"/>
                <a:cs typeface="ＭＳ Ｐゴシック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latin typeface="Verdana" pitchFamily="34" charset="0"/>
                <a:ea typeface="ＭＳ Ｐゴシック" charset="0"/>
                <a:cs typeface="ＭＳ Ｐゴシック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latin typeface="Verdana" pitchFamily="34" charset="0"/>
                <a:ea typeface="ＭＳ Ｐゴシック" charset="0"/>
                <a:cs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latin typeface="Verdana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latin typeface="Verdana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latin typeface="Verdana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latin typeface="Verdana" pitchFamily="34" charset="0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nl-NL" sz="2800" dirty="0">
                <a:solidFill>
                  <a:srgbClr val="0B5D95"/>
                </a:solidFill>
                <a:latin typeface="Arial" pitchFamily="34" charset="0"/>
                <a:cs typeface="Arial" pitchFamily="34" charset="0"/>
              </a:rPr>
              <a:t>Praktijkdefinitie LVB in Nederland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1209E7C-E5CB-4C6A-BE50-4342F040A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62" y="350814"/>
            <a:ext cx="1465649" cy="165618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BCB0B74D-2F70-4C11-BFE6-45AA3E0CD2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2421632"/>
            <a:ext cx="7632700" cy="647700"/>
          </a:xfrm>
        </p:spPr>
        <p:txBody>
          <a:bodyPr anchor="t"/>
          <a:lstStyle/>
          <a:p>
            <a:pPr eaLnBrk="1" hangingPunct="1"/>
            <a:r>
              <a:rPr lang="nl-NL" altLang="nl-NL" sz="2800" b="1" dirty="0">
                <a:solidFill>
                  <a:srgbClr val="0B5D95"/>
                </a:solidFill>
                <a:ea typeface="Verdana" panose="020B0604030504040204" pitchFamily="34" charset="0"/>
                <a:cs typeface="Arial" panose="020B0604020202020204" pitchFamily="34" charset="0"/>
              </a:rPr>
              <a:t>LVB en IQ</a:t>
            </a:r>
          </a:p>
        </p:txBody>
      </p:sp>
      <p:sp>
        <p:nvSpPr>
          <p:cNvPr id="14341" name="Rectangle 3">
            <a:extLst>
              <a:ext uri="{FF2B5EF4-FFF2-40B4-BE49-F238E27FC236}">
                <a16:creationId xmlns:a16="http://schemas.microsoft.com/office/drawing/2014/main" id="{13E6690B-3842-40A1-8682-2A94CF76A1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3069332"/>
            <a:ext cx="8280400" cy="2277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180000"/>
          <a:lstStyle/>
          <a:p>
            <a:pPr eaLnBrk="1" hangingPunct="1">
              <a:lnSpc>
                <a:spcPct val="110000"/>
              </a:lnSpc>
              <a:spcBef>
                <a:spcPts val="0"/>
              </a:spcBef>
              <a:buSzPct val="100000"/>
              <a:defRPr/>
            </a:pPr>
            <a:r>
              <a:rPr lang="nl-NL" sz="2600" dirty="0">
                <a:solidFill>
                  <a:srgbClr val="0B5D95"/>
                </a:solidFill>
                <a:sym typeface="Wingdings" pitchFamily="2" charset="2"/>
              </a:rPr>
              <a:t>Een IQ-score is niet alleszeggend. </a:t>
            </a:r>
          </a:p>
          <a:p>
            <a:pPr marL="457200" indent="-457200" eaLnBrk="1" hangingPunct="1">
              <a:lnSpc>
                <a:spcPct val="11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  <a:defRPr/>
            </a:pPr>
            <a:r>
              <a:rPr lang="nl-NL" sz="2600" b="0" dirty="0">
                <a:sym typeface="Wingdings" pitchFamily="2" charset="2"/>
              </a:rPr>
              <a:t>Het zegt zeker niet veel over de ondersteunings-behoefte!</a:t>
            </a:r>
          </a:p>
          <a:p>
            <a:pPr marL="457200" indent="-457200" eaLnBrk="1" hangingPunct="1">
              <a:lnSpc>
                <a:spcPct val="11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Ø"/>
              <a:defRPr/>
            </a:pPr>
            <a:r>
              <a:rPr lang="nl-NL" sz="2600" b="0" dirty="0">
                <a:sym typeface="Wingdings" pitchFamily="2" charset="2"/>
              </a:rPr>
              <a:t>Belang van adaptieve vaardigheden!</a:t>
            </a:r>
          </a:p>
          <a:p>
            <a:pPr marL="457200" indent="-457200" eaLnBrk="1" hangingPunct="1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SzPct val="60000"/>
              <a:buFont typeface="Wingdings" pitchFamily="2" charset="2"/>
              <a:buNone/>
              <a:defRPr/>
            </a:pPr>
            <a:endParaRPr lang="nl-NL" sz="2400" b="0" dirty="0">
              <a:sym typeface="Wingdings" pitchFamily="2" charset="2"/>
            </a:endParaRPr>
          </a:p>
          <a:p>
            <a:pPr marL="457200" indent="-457200" eaLnBrk="1" hangingPunct="1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SzPct val="60000"/>
              <a:buFont typeface="Wingdings" pitchFamily="2" charset="2"/>
              <a:buNone/>
              <a:defRPr/>
            </a:pPr>
            <a:endParaRPr lang="nl-NL" sz="2400" b="0" dirty="0">
              <a:sym typeface="Wingdings" pitchFamily="2" charset="2"/>
            </a:endParaRPr>
          </a:p>
          <a:p>
            <a:pPr marL="457200" indent="-457200" algn="r" eaLnBrk="1" hangingPunct="1">
              <a:lnSpc>
                <a:spcPct val="110000"/>
              </a:lnSpc>
              <a:spcBef>
                <a:spcPts val="0"/>
              </a:spcBef>
              <a:buClr>
                <a:schemeClr val="bg1"/>
              </a:buClr>
              <a:buSzPct val="60000"/>
              <a:buFont typeface="Wingdings" pitchFamily="2" charset="2"/>
              <a:buNone/>
              <a:defRPr/>
            </a:pPr>
            <a:endParaRPr lang="nl-NL" sz="1200" b="0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CF4B373-93C3-4DD6-878D-16FFAE8D60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62" y="350814"/>
            <a:ext cx="1465649" cy="1656184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4E2ED95-E065-42F8-A015-E132CCD515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7350" y="2132856"/>
            <a:ext cx="7558088" cy="6477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r>
              <a:rPr lang="nl-NL" sz="2800" b="1" dirty="0">
                <a:solidFill>
                  <a:srgbClr val="0B5D95"/>
                </a:solidFill>
                <a:ea typeface="ＭＳ Ｐゴシック" charset="0"/>
                <a:cs typeface="Arial" pitchFamily="34" charset="0"/>
              </a:rPr>
              <a:t>Adaptieve vaardigheden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4CED2A5-E829-499A-BEBC-C936BBEE79C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9750" y="2601591"/>
            <a:ext cx="8064500" cy="4221385"/>
          </a:xfrm>
        </p:spPr>
        <p:txBody>
          <a:bodyPr/>
          <a:lstStyle/>
          <a:p>
            <a:pPr marL="0" indent="0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nl-NL" altLang="nl-NL" sz="2000" b="1" dirty="0">
                <a:solidFill>
                  <a:srgbClr val="789430"/>
                </a:solidFill>
                <a:cs typeface="Arial" panose="020B0604020202020204" pitchFamily="34" charset="0"/>
              </a:rPr>
              <a:t>Conceptuele vaardigheden</a:t>
            </a:r>
          </a:p>
          <a:p>
            <a:pPr marL="0" indent="0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nl-NL" altLang="nl-NL" sz="2000" dirty="0">
                <a:cs typeface="Arial" panose="020B0604020202020204" pitchFamily="34" charset="0"/>
              </a:rPr>
              <a:t>Taal; lezen &amp; schrijven; rekenen; geld-, tijd- en getalsbegrip</a:t>
            </a:r>
          </a:p>
          <a:p>
            <a:pPr marL="0" indent="0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nl-NL" altLang="nl-NL" sz="2000" dirty="0">
              <a:solidFill>
                <a:srgbClr val="789430"/>
              </a:solidFill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nl-NL" altLang="nl-NL" sz="2000" b="1" dirty="0">
                <a:solidFill>
                  <a:srgbClr val="789430"/>
                </a:solidFill>
                <a:cs typeface="Arial" panose="020B0604020202020204" pitchFamily="34" charset="0"/>
              </a:rPr>
              <a:t>Sociale vaardigheden </a:t>
            </a:r>
          </a:p>
          <a:p>
            <a:pPr marL="0" indent="0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nl-NL" altLang="nl-NL" sz="2000" dirty="0">
                <a:cs typeface="Arial" panose="020B0604020202020204" pitchFamily="34" charset="0"/>
              </a:rPr>
              <a:t>O.a. interpersoonlijke vaardigheden; sociale verantwoordelijkheid; goedgelovigheid; volgen van regels/wetten; voorkomen van slachtofferschap; sociaal probleemoplossend vermogen</a:t>
            </a:r>
          </a:p>
          <a:p>
            <a:pPr marL="0" indent="0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nl-NL" altLang="nl-NL" sz="2000" dirty="0">
              <a:solidFill>
                <a:srgbClr val="789430"/>
              </a:solidFill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nl-NL" altLang="nl-NL" sz="2000" b="1" dirty="0">
                <a:solidFill>
                  <a:srgbClr val="789430"/>
                </a:solidFill>
                <a:cs typeface="Arial" panose="020B0604020202020204" pitchFamily="34" charset="0"/>
              </a:rPr>
              <a:t>Praktische vaardigheden</a:t>
            </a:r>
          </a:p>
          <a:p>
            <a:pPr marL="0" indent="0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nl-NL" altLang="nl-NL" sz="2000" dirty="0">
                <a:cs typeface="Arial" panose="020B0604020202020204" pitchFamily="34" charset="0"/>
              </a:rPr>
              <a:t>Dagelijkse activiteiten (ADL/zelfverzorging); omgang met/ gebruik van apparatuur (bv telefoon, computer); omgaan met geld; veiligheid; openbaar vervoer; werk; recreatie</a:t>
            </a:r>
          </a:p>
          <a:p>
            <a:pPr marL="0" indent="0">
              <a:lnSpc>
                <a:spcPct val="110000"/>
              </a:lnSpc>
            </a:pPr>
            <a:endParaRPr lang="nl-NL" altLang="nl-NL" sz="1800" dirty="0">
              <a:cs typeface="Arial" panose="020B0604020202020204" pitchFamily="34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FE2C4CE2-9484-4C5E-9F79-CCEAC55079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62" y="350814"/>
            <a:ext cx="1465649" cy="1656184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>
            <a:extLst>
              <a:ext uri="{FF2B5EF4-FFF2-40B4-BE49-F238E27FC236}">
                <a16:creationId xmlns:a16="http://schemas.microsoft.com/office/drawing/2014/main" id="{E45E0602-C3C7-47C3-946E-757EC43B3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493" y="2353129"/>
            <a:ext cx="8101013" cy="4500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69875" indent="-2698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69875" indent="-2698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809625" indent="-2698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266825" indent="-269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724025" indent="-269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181225" indent="-269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638425" indent="-269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nl-NL" altLang="nl-NL" sz="2400" dirty="0">
                <a:solidFill>
                  <a:srgbClr val="0B5D95"/>
                </a:solidFill>
              </a:rPr>
              <a:t>Belangrijk om overvraging te voorkomen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nl-NL" altLang="nl-NL" sz="2000" b="0" dirty="0">
              <a:solidFill>
                <a:srgbClr val="00B0F0"/>
              </a:solidFill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nl-NL" altLang="nl-NL" sz="2000" b="0" dirty="0">
                <a:solidFill>
                  <a:srgbClr val="789430"/>
                </a:solidFill>
              </a:rPr>
              <a:t>Overvraging: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nl-NL" altLang="nl-NL" sz="2000" b="0" dirty="0"/>
              <a:t>Iemand op een te hoog (begrips- of sociaal-emotioneel) niveau aanspreken in alledaagse omgang. 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nl-NL" altLang="nl-NL" sz="2000" b="0" dirty="0">
              <a:solidFill>
                <a:srgbClr val="669900"/>
              </a:solidFill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nl-NL" altLang="nl-NL" sz="2000" b="0" dirty="0">
                <a:solidFill>
                  <a:srgbClr val="669900"/>
                </a:solidFill>
              </a:rPr>
              <a:t>Mogelijke gevolgen: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r>
              <a:rPr lang="nl-NL" altLang="nl-NL" sz="2000" b="0" dirty="0"/>
              <a:t>Niet alle informatie wordt begrepen.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r>
              <a:rPr lang="nl-NL" altLang="nl-NL" sz="2000" b="0" dirty="0"/>
              <a:t>Dit kan</a:t>
            </a:r>
            <a:r>
              <a:rPr lang="nl-NL" altLang="nl-NL" sz="2000" b="0" dirty="0">
                <a:sym typeface="Wingdings" panose="05000000000000000000" pitchFamily="2" charset="2"/>
              </a:rPr>
              <a:t> leiden tot o.a.:</a:t>
            </a:r>
          </a:p>
          <a:p>
            <a:pPr marL="342900" indent="-342900" eaLnBrk="1" hangingPunct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nl-NL" altLang="nl-NL" sz="2000" b="0" dirty="0">
                <a:sym typeface="Wingdings" panose="05000000000000000000" pitchFamily="2" charset="2"/>
              </a:rPr>
              <a:t>frustratie en faalervaringen, waardoor minder gemotiveerd (voor bijvoorbeeld school en werk), </a:t>
            </a:r>
          </a:p>
          <a:p>
            <a:pPr marL="342900" indent="-342900" eaLnBrk="1" hangingPunct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nl-NL" altLang="nl-NL" sz="2000" b="0" dirty="0">
                <a:sym typeface="Wingdings" panose="05000000000000000000" pitchFamily="2" charset="2"/>
              </a:rPr>
              <a:t>stagnatie in de ontwikkeling,</a:t>
            </a:r>
          </a:p>
          <a:p>
            <a:pPr marL="342900" indent="-342900" eaLnBrk="1" hangingPunct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nl-NL" altLang="nl-NL" sz="2000" b="0" dirty="0">
                <a:sym typeface="Wingdings" panose="05000000000000000000" pitchFamily="2" charset="2"/>
              </a:rPr>
              <a:t>en mogelijk zelfs criminaliteit.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nl-NL" altLang="nl-NL" sz="2000" b="0" dirty="0"/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nl-NL" altLang="nl-NL" sz="2000" b="0" dirty="0">
              <a:solidFill>
                <a:srgbClr val="789430"/>
              </a:solidFill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nl-BE" altLang="nl-BE" sz="1000" b="0" dirty="0"/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GB" altLang="nl-NL" sz="2000" b="0" dirty="0">
              <a:latin typeface="Verdana" panose="020B0604030504040204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GB" altLang="nl-NL" sz="2000" b="0" dirty="0">
              <a:latin typeface="Verdana" panose="020B0604030504040204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GB" altLang="nl-NL" sz="2000" b="0" dirty="0">
              <a:latin typeface="Verdana" panose="020B0604030504040204" pitchFamily="34" charset="0"/>
            </a:endParaRP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78B7318A-2049-4ACC-97E7-E94DBE9EC6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62" y="350814"/>
            <a:ext cx="1465649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570337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D8AA25F-E940-4C7C-B9B9-E1225EB8DAEC}"/>
              </a:ext>
            </a:extLst>
          </p:cNvPr>
          <p:cNvSpPr txBox="1">
            <a:spLocks noChangeArrowheads="1"/>
          </p:cNvSpPr>
          <p:nvPr/>
        </p:nvSpPr>
        <p:spPr>
          <a:xfrm>
            <a:off x="534422" y="2421260"/>
            <a:ext cx="7558088" cy="647700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defPPr>
              <a:defRPr lang="nl-NL"/>
            </a:defPPr>
            <a:lvl1pPr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Verdana" charset="0"/>
                <a:ea typeface="ＭＳ Ｐゴシック" charset="0"/>
                <a:cs typeface="+mj-cs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latin typeface="Verdana" pitchFamily="34" charset="0"/>
                <a:ea typeface="ＭＳ Ｐゴシック" charset="0"/>
                <a:cs typeface="ＭＳ Ｐゴシック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latin typeface="Verdana" pitchFamily="34" charset="0"/>
                <a:ea typeface="ＭＳ Ｐゴシック" charset="0"/>
                <a:cs typeface="ＭＳ Ｐゴシック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latin typeface="Verdana" pitchFamily="34" charset="0"/>
                <a:ea typeface="ＭＳ Ｐゴシック" charset="0"/>
                <a:cs typeface="ＭＳ Ｐゴシック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latin typeface="Verdana" pitchFamily="34" charset="0"/>
                <a:ea typeface="ＭＳ Ｐゴシック" charset="0"/>
                <a:cs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latin typeface="Verdana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latin typeface="Verdana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latin typeface="Verdana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200" b="1"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nl-NL" sz="2800" dirty="0">
                <a:solidFill>
                  <a:srgbClr val="0B5D95"/>
                </a:solidFill>
                <a:latin typeface="Arial" pitchFamily="34" charset="0"/>
                <a:cs typeface="Arial" pitchFamily="34" charset="0"/>
              </a:rPr>
              <a:t>Mogelijke gevolgen overvraging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E5AB55C-96C8-4699-A7A8-C1100F409AF1}"/>
              </a:ext>
            </a:extLst>
          </p:cNvPr>
          <p:cNvSpPr txBox="1">
            <a:spLocks noChangeArrowheads="1"/>
          </p:cNvSpPr>
          <p:nvPr/>
        </p:nvSpPr>
        <p:spPr>
          <a:xfrm>
            <a:off x="534422" y="3068960"/>
            <a:ext cx="8353425" cy="3312368"/>
          </a:xfrm>
          <a:prstGeom prst="rect">
            <a:avLst/>
          </a:prstGeom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69875" indent="-269875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69875" indent="-2698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809625" indent="-269875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266825" indent="-269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724025" indent="-269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181225" indent="-269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638425" indent="-2698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endParaRPr lang="nl-NL" altLang="nl-NL" sz="2400" b="0" dirty="0">
              <a:sym typeface="Wingdings" panose="05000000000000000000" pitchFamily="2" charset="2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r>
              <a:rPr lang="nl-NL" altLang="nl-NL" sz="2400" b="0" dirty="0">
                <a:sym typeface="Wingdings" panose="05000000000000000000" pitchFamily="2" charset="2"/>
              </a:rPr>
              <a:t>Maar ook:</a:t>
            </a:r>
          </a:p>
          <a:p>
            <a:pPr marL="342900" indent="-342900" eaLnBrk="1" hangingPunct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nl-NL" altLang="nl-NL" sz="2400" b="0" dirty="0">
                <a:sym typeface="Wingdings" panose="05000000000000000000" pitchFamily="2" charset="2"/>
              </a:rPr>
              <a:t>Interventies hebben geen of minder effect,</a:t>
            </a:r>
          </a:p>
          <a:p>
            <a:pPr marL="342900" indent="-342900" eaLnBrk="1" hangingPunct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nl-NL" altLang="nl-NL" sz="2400" b="0" dirty="0">
                <a:sym typeface="Wingdings" panose="05000000000000000000" pitchFamily="2" charset="2"/>
              </a:rPr>
              <a:t>Mensen staan minder open voor hulp, zijn minder gemotiveerd (door frustratie en gevoelens van falen), haken af (is dan dus geen onwil!),</a:t>
            </a:r>
          </a:p>
          <a:p>
            <a:pPr marL="342900" indent="-342900" eaLnBrk="1" hangingPunct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nl-NL" altLang="nl-NL" sz="2400" b="0" dirty="0">
                <a:sym typeface="Wingdings" panose="05000000000000000000" pitchFamily="2" charset="2"/>
              </a:rPr>
              <a:t>Mensen proberen hun beperkter taalbegrip te maskeren, waardoor risico op stelselmatige overvraging ontstaat.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endParaRPr lang="nl-NL" altLang="nl-NL" sz="2000" b="0" dirty="0">
              <a:latin typeface="Verdana" panose="020B0604030504040204" pitchFamily="34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endParaRPr lang="nl-NL" altLang="nl-NL" sz="2000" b="0" dirty="0">
              <a:latin typeface="Verdana" panose="020B0604030504040204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endParaRPr lang="nl-BE" altLang="nl-BE" sz="1000" b="0" dirty="0"/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endParaRPr lang="en-GB" altLang="nl-NL" sz="2000" b="0" dirty="0">
              <a:latin typeface="Verdana" panose="020B0604030504040204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endParaRPr lang="en-GB" altLang="nl-NL" sz="2000" b="0" dirty="0">
              <a:latin typeface="Verdana" panose="020B0604030504040204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  <a:defRPr/>
            </a:pPr>
            <a:endParaRPr lang="en-GB" altLang="nl-NL" sz="2000" b="0" dirty="0">
              <a:latin typeface="Verdana" panose="020B0604030504040204" pitchFamily="34" charset="0"/>
            </a:endParaRP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C8BF7B81-B294-4B27-8A4D-284DBC2236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62" y="350814"/>
            <a:ext cx="1465649" cy="1656184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82B27C-F4E7-4F9D-BA9F-7C7795493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1600" y="1917802"/>
            <a:ext cx="8016672" cy="1143000"/>
          </a:xfrm>
        </p:spPr>
        <p:txBody>
          <a:bodyPr/>
          <a:lstStyle/>
          <a:p>
            <a:r>
              <a:rPr lang="nl-NL" dirty="0"/>
              <a:t>Meer informatie: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16F3004-2A3F-4E80-B0B7-EAA69D78C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1384" y="2820541"/>
            <a:ext cx="4683616" cy="3662809"/>
          </a:xfrm>
        </p:spPr>
        <p:txBody>
          <a:bodyPr/>
          <a:lstStyle/>
          <a:p>
            <a:pPr marL="0" indent="0">
              <a:buNone/>
            </a:pPr>
            <a:r>
              <a:rPr lang="nl-NL" sz="2400" dirty="0"/>
              <a:t>Publicatie jeugdigen en (jong)volwassenen met een licht verstandelijke beperking:</a:t>
            </a:r>
          </a:p>
          <a:p>
            <a:pPr marL="0" indent="0">
              <a:buNone/>
            </a:pPr>
            <a:r>
              <a:rPr lang="nl-NL" sz="2000" dirty="0">
                <a:hlinkClick r:id="rId3"/>
              </a:rPr>
              <a:t>https://www.kenniscentrumlvb.nl/kennis-delen/publicaties/product/16-jeugdigen-en-jong-volwassenen-met-een-licht-verstandelijke-beperking-kenmerken-en-de-gevolgen-voor-diagnostisch-onderzoek-en-gedrags-interventies</a:t>
            </a:r>
            <a:endParaRPr lang="nl-NL" sz="2000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F4EECB4-AE55-41EC-852D-1B79C202B0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35462-7E3E-49DD-A206-D946C47A24FE}" type="slidenum">
              <a:rPr lang="nl-NL" altLang="nl-NL" smtClean="0"/>
              <a:pPr>
                <a:defRPr/>
              </a:pPr>
              <a:t>9</a:t>
            </a:fld>
            <a:endParaRPr lang="nl-NL" altLang="nl-NL"/>
          </a:p>
        </p:txBody>
      </p:sp>
      <p:pic>
        <p:nvPicPr>
          <p:cNvPr id="1026" name="Picture 2" descr="kaftjd_183215828">
            <a:extLst>
              <a:ext uri="{FF2B5EF4-FFF2-40B4-BE49-F238E27FC236}">
                <a16:creationId xmlns:a16="http://schemas.microsoft.com/office/drawing/2014/main" id="{FE82E8C2-9CB2-4159-865A-19997ADBAF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060802"/>
            <a:ext cx="1749852" cy="2718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71061FBE-B4EB-4EF8-8C06-8EA0B88262A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562" y="350814"/>
            <a:ext cx="1465649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763898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e2">
  <a:themeElements>
    <a:clrScheme name="Presentatie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tie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Presentatie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e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e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e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e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e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e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e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e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e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e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e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Presentatie2</Template>
  <TotalTime>5780</TotalTime>
  <Words>447</Words>
  <Application>Microsoft Office PowerPoint</Application>
  <PresentationFormat>Diavoorstelling (4:3)</PresentationFormat>
  <Paragraphs>87</Paragraphs>
  <Slides>9</Slides>
  <Notes>9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ＭＳ Ｐゴシック</vt:lpstr>
      <vt:lpstr>Arial</vt:lpstr>
      <vt:lpstr>Verdana</vt:lpstr>
      <vt:lpstr>Wingdings</vt:lpstr>
      <vt:lpstr>Presentatie2</vt:lpstr>
      <vt:lpstr>PowerPoint-presentatie</vt:lpstr>
      <vt:lpstr>PowerPoint-presentatie</vt:lpstr>
      <vt:lpstr>PowerPoint-presentatie</vt:lpstr>
      <vt:lpstr>PowerPoint-presentatie</vt:lpstr>
      <vt:lpstr>LVB en IQ</vt:lpstr>
      <vt:lpstr>Adaptieve vaardigheden</vt:lpstr>
      <vt:lpstr>PowerPoint-presentatie</vt:lpstr>
      <vt:lpstr>PowerPoint-presentatie</vt:lpstr>
      <vt:lpstr>Meer informatie: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mythe van het IQ</dc:title>
  <dc:creator>Jolanda Douma;Xavier Moonen</dc:creator>
  <cp:lastModifiedBy>VOBC | Erie Merkus</cp:lastModifiedBy>
  <cp:revision>233</cp:revision>
  <cp:lastPrinted>2013-05-29T08:13:43Z</cp:lastPrinted>
  <dcterms:created xsi:type="dcterms:W3CDTF">2010-04-24T10:48:26Z</dcterms:created>
  <dcterms:modified xsi:type="dcterms:W3CDTF">2018-04-09T14:03:21Z</dcterms:modified>
</cp:coreProperties>
</file>