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58"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73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10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F4F76-C547-415E-BBD8-AD3B0073F144}" type="datetimeFigureOut">
              <a:rPr lang="nl-NL" smtClean="0"/>
              <a:t>5-4-2018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BB6EF-656E-456F-A7B9-37CD057481C5}" type="slidenum">
              <a:rPr lang="nl-NL" smtClean="0"/>
              <a:t>‹nr.›</a:t>
            </a:fld>
            <a:endParaRPr lang="nl-NL"/>
          </a:p>
        </p:txBody>
      </p:sp>
    </p:spTree>
    <p:extLst>
      <p:ext uri="{BB962C8B-B14F-4D97-AF65-F5344CB8AC3E}">
        <p14:creationId xmlns:p14="http://schemas.microsoft.com/office/powerpoint/2010/main" val="207497725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1" name="Rechthoek 10"/>
          <p:cNvSpPr/>
          <p:nvPr userDrawn="1"/>
        </p:nvSpPr>
        <p:spPr>
          <a:xfrm>
            <a:off x="0" y="1284270"/>
            <a:ext cx="9148520" cy="3859230"/>
          </a:xfrm>
          <a:prstGeom prst="rect">
            <a:avLst/>
          </a:prstGeom>
          <a:solidFill>
            <a:srgbClr val="004289"/>
          </a:solidFill>
          <a:ln w="12700" cap="flat" cmpd="sng" algn="ctr">
            <a:noFill/>
            <a:prstDash val="solid"/>
            <a:miter lim="800000"/>
          </a:ln>
          <a:effectLst/>
        </p:spPr>
        <p:txBody>
          <a:bodyPr rot="0" spcFirstLastPara="0" vert="horz" wrap="square" lIns="1080000" tIns="1080000" rIns="720000" bIns="720000" numCol="1" spcCol="0" rtlCol="0" fromWordArt="0" anchor="t" anchorCtr="0" forceAA="0" compatLnSpc="1">
            <a:prstTxWarp prst="textNoShape">
              <a:avLst/>
            </a:prstTxWarp>
            <a:noAutofit/>
          </a:bodyPr>
          <a:lstStyle/>
          <a:p>
            <a:pPr>
              <a:lnSpc>
                <a:spcPts val="4000"/>
              </a:lnSpc>
              <a:spcAft>
                <a:spcPts val="0"/>
              </a:spcAft>
            </a:pPr>
            <a:r>
              <a:rPr lang="nl-NL" sz="3500" b="1" kern="1400">
                <a:effectLst/>
                <a:latin typeface="Calibri" panose="020F0502020204030204" pitchFamily="34" charset="0"/>
                <a:ea typeface="Calibri" panose="020F0502020204030204" pitchFamily="34" charset="0"/>
                <a:cs typeface="Times New Roman" panose="02020603050405020304" pitchFamily="18" charset="0"/>
              </a:rPr>
              <a:t> </a:t>
            </a:r>
          </a:p>
          <a:p>
            <a:pPr>
              <a:lnSpc>
                <a:spcPts val="16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p>
            <a:pPr>
              <a:lnSpc>
                <a:spcPts val="1400"/>
              </a:lnSpc>
              <a:spcAft>
                <a:spcPts val="0"/>
              </a:spcAft>
            </a:pPr>
            <a:r>
              <a:rPr lang="nl-NL" sz="1100">
                <a:solidFill>
                  <a:srgbClr val="000000">
                    <a:alpha val="0"/>
                  </a:srgb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506640" y="1351055"/>
            <a:ext cx="8103103" cy="1060526"/>
          </a:xfrm>
        </p:spPr>
        <p:txBody>
          <a:bodyPr anchor="b">
            <a:normAutofit/>
          </a:bodyPr>
          <a:lstStyle>
            <a:lvl1pPr algn="l">
              <a:lnSpc>
                <a:spcPts val="4800"/>
              </a:lnSpc>
              <a:defRPr sz="4000">
                <a:solidFill>
                  <a:schemeClr val="bg1"/>
                </a:solidFill>
              </a:defRPr>
            </a:lvl1pPr>
          </a:lstStyle>
          <a:p>
            <a:r>
              <a:rPr lang="nl-NL"/>
              <a:t>Klik om de stijl te bewerken</a:t>
            </a:r>
            <a:endParaRPr lang="en-US" dirty="0"/>
          </a:p>
        </p:txBody>
      </p:sp>
      <p:sp>
        <p:nvSpPr>
          <p:cNvPr id="3" name="Subtitle 2"/>
          <p:cNvSpPr>
            <a:spLocks noGrp="1"/>
          </p:cNvSpPr>
          <p:nvPr>
            <p:ph type="subTitle" idx="1"/>
          </p:nvPr>
        </p:nvSpPr>
        <p:spPr>
          <a:xfrm>
            <a:off x="527187" y="2593651"/>
            <a:ext cx="8082555" cy="1241822"/>
          </a:xfrm>
        </p:spPr>
        <p:txBody>
          <a:bodyPr>
            <a:normAutofit/>
          </a:bodyPr>
          <a:lstStyle>
            <a:lvl1pPr marL="0" indent="0" algn="l">
              <a:lnSpc>
                <a:spcPts val="2400"/>
              </a:lnSpc>
              <a:buNone/>
              <a:defRPr sz="20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endParaRPr lang="en-US" dirty="0"/>
          </a:p>
        </p:txBody>
      </p:sp>
      <p:sp>
        <p:nvSpPr>
          <p:cNvPr id="5" name="Footer Placeholder 4" hidden="1"/>
          <p:cNvSpPr>
            <a:spLocks noGrp="1"/>
          </p:cNvSpPr>
          <p:nvPr>
            <p:ph type="ftr" sz="quarter" idx="11"/>
          </p:nvPr>
        </p:nvSpPr>
        <p:spPr/>
        <p:txBody>
          <a:bodyPr/>
          <a:lstStyle/>
          <a:p>
            <a:endParaRPr lang="nl-NL"/>
          </a:p>
        </p:txBody>
      </p:sp>
      <p:sp>
        <p:nvSpPr>
          <p:cNvPr id="6" name="Slide Number Placeholder 5" hidden="1"/>
          <p:cNvSpPr>
            <a:spLocks noGrp="1"/>
          </p:cNvSpPr>
          <p:nvPr>
            <p:ph type="sldNum" sz="quarter" idx="12"/>
          </p:nvPr>
        </p:nvSpPr>
        <p:spPr/>
        <p:txBody>
          <a:bodyPr/>
          <a:lstStyle/>
          <a:p>
            <a:fld id="{6B57B839-C60D-416E-88EB-4D6F19C380BF}" type="slidenum">
              <a:rPr lang="nl-NL" smtClean="0"/>
              <a:t>‹nr.›</a:t>
            </a:fld>
            <a:endParaRPr lang="nl-NL"/>
          </a:p>
        </p:txBody>
      </p:sp>
      <p:pic>
        <p:nvPicPr>
          <p:cNvPr id="8" name="Afbeelding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0412" y="75733"/>
            <a:ext cx="4176000" cy="1138318"/>
          </a:xfrm>
          <a:prstGeom prst="rect">
            <a:avLst/>
          </a:prstGeom>
        </p:spPr>
      </p:pic>
      <p:sp>
        <p:nvSpPr>
          <p:cNvPr id="9" name="Rechthoek 8" hidden="1"/>
          <p:cNvSpPr/>
          <p:nvPr userDrawn="1"/>
        </p:nvSpPr>
        <p:spPr>
          <a:xfrm>
            <a:off x="639000" y="320400"/>
            <a:ext cx="7866000" cy="6408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hidden="1"/>
          <p:cNvSpPr/>
          <p:nvPr userDrawn="1"/>
        </p:nvSpPr>
        <p:spPr>
          <a:xfrm>
            <a:off x="632153" y="2235600"/>
            <a:ext cx="7866000" cy="6408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2" name="Groep 11"/>
          <p:cNvGrpSpPr>
            <a:grpSpLocks noChangeAspect="1"/>
          </p:cNvGrpSpPr>
          <p:nvPr userDrawn="1"/>
        </p:nvGrpSpPr>
        <p:grpSpPr>
          <a:xfrm>
            <a:off x="4036521" y="3978000"/>
            <a:ext cx="3747600" cy="533000"/>
            <a:chOff x="0" y="0"/>
            <a:chExt cx="4299720" cy="611640"/>
          </a:xfrm>
        </p:grpSpPr>
        <p:sp>
          <p:nvSpPr>
            <p:cNvPr id="13"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5"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6"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7"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8"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22" name="Tijdelijke aanduiding spreker/datum"/>
          <p:cNvSpPr>
            <a:spLocks noGrp="1"/>
          </p:cNvSpPr>
          <p:nvPr>
            <p:ph type="body" sz="quarter" idx="13"/>
          </p:nvPr>
        </p:nvSpPr>
        <p:spPr>
          <a:xfrm>
            <a:off x="527049" y="4644462"/>
            <a:ext cx="8046351" cy="273600"/>
          </a:xfrm>
        </p:spPr>
        <p:txBody>
          <a:bodyPr>
            <a:noAutofit/>
          </a:bodyPr>
          <a:lstStyle>
            <a:lvl1pPr marL="0" indent="0">
              <a:buNone/>
              <a:defRPr sz="1200">
                <a:solidFill>
                  <a:schemeClr val="bg1"/>
                </a:solidFill>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sz="1200">
                <a:solidFill>
                  <a:schemeClr val="bg1"/>
                </a:solidFill>
              </a:defRPr>
            </a:lvl5pPr>
          </a:lstStyle>
          <a:p>
            <a:pPr lvl="0"/>
            <a:r>
              <a:rPr lang="nl-NL"/>
              <a:t>Tekststijl van het model bewerken</a:t>
            </a:r>
          </a:p>
          <a:p>
            <a:pPr lvl="1"/>
            <a:r>
              <a:rPr lang="nl-NL"/>
              <a:t>Tweede niveau</a:t>
            </a:r>
          </a:p>
          <a:p>
            <a:pPr lvl="2"/>
            <a:r>
              <a:rPr lang="nl-NL"/>
              <a:t>Derde niveau</a:t>
            </a:r>
          </a:p>
        </p:txBody>
      </p:sp>
    </p:spTree>
    <p:extLst>
      <p:ext uri="{BB962C8B-B14F-4D97-AF65-F5344CB8AC3E}">
        <p14:creationId xmlns:p14="http://schemas.microsoft.com/office/powerpoint/2010/main" val="221662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ussendia zandgeel">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2919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ussendia rotsgrij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829385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ussendia tropisch roze">
    <p:bg>
      <p:bgPr>
        <a:solidFill>
          <a:srgbClr val="DD73A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324237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F0"/>
                </a:solidFill>
              </a:defRPr>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915873" y="4644054"/>
            <a:ext cx="886383" cy="273844"/>
          </a:xfrm>
          <a:prstGeom prst="rect">
            <a:avLst/>
          </a:prstGeom>
        </p:spPr>
        <p:txBody>
          <a:bodyPr/>
          <a:lstStyle/>
          <a:p>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57B839-C60D-416E-88EB-4D6F19C380BF}" type="slidenum">
              <a:rPr lang="nl-NL" smtClean="0"/>
              <a:t>‹nr.›</a:t>
            </a:fld>
            <a:endParaRPr lang="nl-NL"/>
          </a:p>
        </p:txBody>
      </p:sp>
      <p:pic>
        <p:nvPicPr>
          <p:cNvPr id="7" name="Afbeelding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048016" y="419471"/>
            <a:ext cx="1548000" cy="421962"/>
          </a:xfrm>
          <a:prstGeom prst="rect">
            <a:avLst/>
          </a:prstGeom>
        </p:spPr>
      </p:pic>
    </p:spTree>
    <p:extLst>
      <p:ext uri="{BB962C8B-B14F-4D97-AF65-F5344CB8AC3E}">
        <p14:creationId xmlns:p14="http://schemas.microsoft.com/office/powerpoint/2010/main" val="1414867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F0"/>
                </a:solidFill>
              </a:defRPr>
            </a:lvl1pPr>
          </a:lstStyle>
          <a:p>
            <a:r>
              <a:rPr lang="nl-NL"/>
              <a:t>Klik om de stijl te bewerken</a:t>
            </a:r>
            <a:endParaRPr lang="en-US" dirty="0"/>
          </a:p>
        </p:txBody>
      </p:sp>
      <p:sp>
        <p:nvSpPr>
          <p:cNvPr id="3" name="Content Placeholder 2"/>
          <p:cNvSpPr>
            <a:spLocks noGrp="1"/>
          </p:cNvSpPr>
          <p:nvPr>
            <p:ph sz="half" idx="1"/>
          </p:nvPr>
        </p:nvSpPr>
        <p:spPr>
          <a:xfrm>
            <a:off x="532800" y="1170000"/>
            <a:ext cx="3960000" cy="32760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170000"/>
            <a:ext cx="3960000" cy="32760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57B839-C60D-416E-88EB-4D6F19C380BF}" type="slidenum">
              <a:rPr lang="nl-NL" smtClean="0"/>
              <a:t>‹nr.›</a:t>
            </a:fld>
            <a:endParaRPr lang="nl-NL"/>
          </a:p>
        </p:txBody>
      </p:sp>
      <p:pic>
        <p:nvPicPr>
          <p:cNvPr id="8" name="Afbeelding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048016" y="419471"/>
            <a:ext cx="1548000" cy="421962"/>
          </a:xfrm>
          <a:prstGeom prst="rect">
            <a:avLst/>
          </a:prstGeom>
        </p:spPr>
      </p:pic>
    </p:spTree>
    <p:extLst>
      <p:ext uri="{BB962C8B-B14F-4D97-AF65-F5344CB8AC3E}">
        <p14:creationId xmlns:p14="http://schemas.microsoft.com/office/powerpoint/2010/main" val="183692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B0F0"/>
                </a:solidFill>
              </a:defRPr>
            </a:lvl1pPr>
          </a:lstStyle>
          <a:p>
            <a:r>
              <a:rPr lang="nl-NL"/>
              <a:t>Klik om de stijl te bewerken</a:t>
            </a:r>
            <a:endParaRPr lang="en-US" dirty="0"/>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B57B839-C60D-416E-88EB-4D6F19C380BF}" type="slidenum">
              <a:rPr lang="nl-NL" smtClean="0"/>
              <a:t>‹nr.›</a:t>
            </a:fld>
            <a:endParaRPr lang="nl-NL"/>
          </a:p>
        </p:txBody>
      </p:sp>
      <p:pic>
        <p:nvPicPr>
          <p:cNvPr id="6" name="Afbeelding 5"/>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048016" y="419471"/>
            <a:ext cx="1548000" cy="421962"/>
          </a:xfrm>
          <a:prstGeom prst="rect">
            <a:avLst/>
          </a:prstGeom>
        </p:spPr>
      </p:pic>
    </p:spTree>
    <p:extLst>
      <p:ext uri="{BB962C8B-B14F-4D97-AF65-F5344CB8AC3E}">
        <p14:creationId xmlns:p14="http://schemas.microsoft.com/office/powerpoint/2010/main" val="425466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B57B839-C60D-416E-88EB-4D6F19C380BF}" type="slidenum">
              <a:rPr lang="nl-NL" smtClean="0"/>
              <a:t>‹nr.›</a:t>
            </a:fld>
            <a:endParaRPr lang="nl-NL"/>
          </a:p>
        </p:txBody>
      </p:sp>
      <p:pic>
        <p:nvPicPr>
          <p:cNvPr id="5" name="Afbeelding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048016" y="419471"/>
            <a:ext cx="1548000" cy="421962"/>
          </a:xfrm>
          <a:prstGeom prst="rect">
            <a:avLst/>
          </a:prstGeom>
        </p:spPr>
      </p:pic>
    </p:spTree>
    <p:extLst>
      <p:ext uri="{BB962C8B-B14F-4D97-AF65-F5344CB8AC3E}">
        <p14:creationId xmlns:p14="http://schemas.microsoft.com/office/powerpoint/2010/main" val="2820520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indedia">
    <p:bg>
      <p:bgPr>
        <a:solidFill>
          <a:schemeClr val="tx2"/>
        </a:solidFill>
        <a:effectLst/>
      </p:bgPr>
    </p:bg>
    <p:spTree>
      <p:nvGrpSpPr>
        <p:cNvPr id="1" name=""/>
        <p:cNvGrpSpPr/>
        <p:nvPr/>
      </p:nvGrpSpPr>
      <p:grpSpPr>
        <a:xfrm>
          <a:off x="0" y="0"/>
          <a:ext cx="0" cy="0"/>
          <a:chOff x="0" y="0"/>
          <a:chExt cx="0" cy="0"/>
        </a:xfrm>
      </p:grpSpPr>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Tekstvak 14"/>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
        <p:nvSpPr>
          <p:cNvPr id="16" name="Tekstvak 15"/>
          <p:cNvSpPr txBox="1"/>
          <p:nvPr userDrawn="1"/>
        </p:nvSpPr>
        <p:spPr>
          <a:xfrm>
            <a:off x="508147" y="348832"/>
            <a:ext cx="8097629" cy="707886"/>
          </a:xfrm>
          <a:prstGeom prst="rect">
            <a:avLst/>
          </a:prstGeom>
          <a:noFill/>
        </p:spPr>
        <p:txBody>
          <a:bodyPr wrap="square" rtlCol="0">
            <a:spAutoFit/>
          </a:bodyPr>
          <a:lstStyle/>
          <a:p>
            <a:r>
              <a:rPr lang="nl-NL" sz="4000" b="1">
                <a:solidFill>
                  <a:schemeClr val="bg1"/>
                </a:solidFill>
              </a:rPr>
              <a:t>Bedankt voor uw aandacht</a:t>
            </a:r>
          </a:p>
        </p:txBody>
      </p:sp>
    </p:spTree>
    <p:extLst>
      <p:ext uri="{BB962C8B-B14F-4D97-AF65-F5344CB8AC3E}">
        <p14:creationId xmlns:p14="http://schemas.microsoft.com/office/powerpoint/2010/main" val="2125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ussendia frisblauw">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1634640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ussendia frisgroen">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4159577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ussendia Koraal-oranj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147" y="405755"/>
            <a:ext cx="8097630" cy="2052000"/>
          </a:xfrm>
        </p:spPr>
        <p:txBody>
          <a:bodyPr anchor="t" anchorCtr="0">
            <a:normAutofit/>
          </a:bodyPr>
          <a:lstStyle>
            <a:lvl1pPr>
              <a:defRPr sz="4000">
                <a:solidFill>
                  <a:schemeClr val="bg1"/>
                </a:solidFill>
              </a:defRPr>
            </a:lvl1pPr>
          </a:lstStyle>
          <a:p>
            <a:r>
              <a:rPr lang="nl-NL"/>
              <a:t>Klik om de stijl te bewerken</a:t>
            </a:r>
            <a:endParaRPr lang="en-US" dirty="0"/>
          </a:p>
        </p:txBody>
      </p:sp>
      <p:sp>
        <p:nvSpPr>
          <p:cNvPr id="7" name="Rechthoek 6" hidden="1"/>
          <p:cNvSpPr/>
          <p:nvPr userDrawn="1"/>
        </p:nvSpPr>
        <p:spPr>
          <a:xfrm>
            <a:off x="631452" y="475200"/>
            <a:ext cx="7866000" cy="23832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8" name="Groep 7"/>
          <p:cNvGrpSpPr>
            <a:grpSpLocks noChangeAspect="1"/>
          </p:cNvGrpSpPr>
          <p:nvPr userDrawn="1"/>
        </p:nvGrpSpPr>
        <p:grpSpPr>
          <a:xfrm>
            <a:off x="4036521" y="3978000"/>
            <a:ext cx="3747600" cy="533000"/>
            <a:chOff x="0" y="0"/>
            <a:chExt cx="4299720" cy="611640"/>
          </a:xfrm>
        </p:grpSpPr>
        <p:sp>
          <p:nvSpPr>
            <p:cNvPr id="9" name="Freeform 4"/>
            <p:cNvSpPr>
              <a:spLocks/>
            </p:cNvSpPr>
            <p:nvPr userDrawn="1"/>
          </p:nvSpPr>
          <p:spPr bwMode="auto">
            <a:xfrm>
              <a:off x="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0" name="Freeform 5"/>
            <p:cNvSpPr>
              <a:spLocks/>
            </p:cNvSpPr>
            <p:nvPr userDrawn="1"/>
          </p:nvSpPr>
          <p:spPr bwMode="auto">
            <a:xfrm>
              <a:off x="16002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1" name="Freeform 4"/>
            <p:cNvSpPr>
              <a:spLocks/>
            </p:cNvSpPr>
            <p:nvPr userDrawn="1"/>
          </p:nvSpPr>
          <p:spPr bwMode="auto">
            <a:xfrm>
              <a:off x="2270760" y="0"/>
              <a:ext cx="611505" cy="611505"/>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2" name="Freeform 5"/>
            <p:cNvSpPr>
              <a:spLocks/>
            </p:cNvSpPr>
            <p:nvPr userDrawn="1"/>
          </p:nvSpPr>
          <p:spPr bwMode="auto">
            <a:xfrm>
              <a:off x="2430780" y="160020"/>
              <a:ext cx="293065" cy="293066"/>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sp>
          <p:nvSpPr>
            <p:cNvPr id="13" name="Freeform 4"/>
            <p:cNvSpPr>
              <a:spLocks/>
            </p:cNvSpPr>
            <p:nvPr userDrawn="1"/>
          </p:nvSpPr>
          <p:spPr bwMode="auto">
            <a:xfrm>
              <a:off x="3688080" y="0"/>
              <a:ext cx="611640" cy="611640"/>
            </a:xfrm>
            <a:custGeom>
              <a:avLst/>
              <a:gdLst>
                <a:gd name="T0" fmla="*/ 481 w 964"/>
                <a:gd name="T1" fmla="*/ 0 h 964"/>
                <a:gd name="T2" fmla="*/ 403 w 964"/>
                <a:gd name="T3" fmla="*/ 6 h 964"/>
                <a:gd name="T4" fmla="*/ 329 w 964"/>
                <a:gd name="T5" fmla="*/ 24 h 964"/>
                <a:gd name="T6" fmla="*/ 260 w 964"/>
                <a:gd name="T7" fmla="*/ 53 h 964"/>
                <a:gd name="T8" fmla="*/ 197 w 964"/>
                <a:gd name="T9" fmla="*/ 92 h 964"/>
                <a:gd name="T10" fmla="*/ 141 w 964"/>
                <a:gd name="T11" fmla="*/ 141 h 964"/>
                <a:gd name="T12" fmla="*/ 92 w 964"/>
                <a:gd name="T13" fmla="*/ 197 h 964"/>
                <a:gd name="T14" fmla="*/ 53 w 964"/>
                <a:gd name="T15" fmla="*/ 260 h 964"/>
                <a:gd name="T16" fmla="*/ 24 w 964"/>
                <a:gd name="T17" fmla="*/ 329 h 964"/>
                <a:gd name="T18" fmla="*/ 6 w 964"/>
                <a:gd name="T19" fmla="*/ 403 h 964"/>
                <a:gd name="T20" fmla="*/ 0 w 964"/>
                <a:gd name="T21" fmla="*/ 481 h 964"/>
                <a:gd name="T22" fmla="*/ 6 w 964"/>
                <a:gd name="T23" fmla="*/ 560 h 964"/>
                <a:gd name="T24" fmla="*/ 24 w 964"/>
                <a:gd name="T25" fmla="*/ 634 h 964"/>
                <a:gd name="T26" fmla="*/ 53 w 964"/>
                <a:gd name="T27" fmla="*/ 703 h 964"/>
                <a:gd name="T28" fmla="*/ 92 w 964"/>
                <a:gd name="T29" fmla="*/ 766 h 964"/>
                <a:gd name="T30" fmla="*/ 141 w 964"/>
                <a:gd name="T31" fmla="*/ 822 h 964"/>
                <a:gd name="T32" fmla="*/ 197 w 964"/>
                <a:gd name="T33" fmla="*/ 870 h 964"/>
                <a:gd name="T34" fmla="*/ 260 w 964"/>
                <a:gd name="T35" fmla="*/ 909 h 964"/>
                <a:gd name="T36" fmla="*/ 329 w 964"/>
                <a:gd name="T37" fmla="*/ 939 h 964"/>
                <a:gd name="T38" fmla="*/ 403 w 964"/>
                <a:gd name="T39" fmla="*/ 957 h 964"/>
                <a:gd name="T40" fmla="*/ 481 w 964"/>
                <a:gd name="T41" fmla="*/ 963 h 964"/>
                <a:gd name="T42" fmla="*/ 560 w 964"/>
                <a:gd name="T43" fmla="*/ 957 h 964"/>
                <a:gd name="T44" fmla="*/ 634 w 964"/>
                <a:gd name="T45" fmla="*/ 939 h 964"/>
                <a:gd name="T46" fmla="*/ 703 w 964"/>
                <a:gd name="T47" fmla="*/ 909 h 964"/>
                <a:gd name="T48" fmla="*/ 766 w 964"/>
                <a:gd name="T49" fmla="*/ 870 h 964"/>
                <a:gd name="T50" fmla="*/ 822 w 964"/>
                <a:gd name="T51" fmla="*/ 822 h 964"/>
                <a:gd name="T52" fmla="*/ 870 w 964"/>
                <a:gd name="T53" fmla="*/ 766 h 964"/>
                <a:gd name="T54" fmla="*/ 909 w 964"/>
                <a:gd name="T55" fmla="*/ 703 h 964"/>
                <a:gd name="T56" fmla="*/ 939 w 964"/>
                <a:gd name="T57" fmla="*/ 634 h 964"/>
                <a:gd name="T58" fmla="*/ 957 w 964"/>
                <a:gd name="T59" fmla="*/ 560 h 964"/>
                <a:gd name="T60" fmla="*/ 963 w 964"/>
                <a:gd name="T61" fmla="*/ 481 h 964"/>
                <a:gd name="T62" fmla="*/ 957 w 964"/>
                <a:gd name="T63" fmla="*/ 403 h 964"/>
                <a:gd name="T64" fmla="*/ 939 w 964"/>
                <a:gd name="T65" fmla="*/ 329 h 964"/>
                <a:gd name="T66" fmla="*/ 909 w 964"/>
                <a:gd name="T67" fmla="*/ 260 h 964"/>
                <a:gd name="T68" fmla="*/ 870 w 964"/>
                <a:gd name="T69" fmla="*/ 197 h 964"/>
                <a:gd name="T70" fmla="*/ 822 w 964"/>
                <a:gd name="T71" fmla="*/ 141 h 964"/>
                <a:gd name="T72" fmla="*/ 766 w 964"/>
                <a:gd name="T73" fmla="*/ 92 h 964"/>
                <a:gd name="T74" fmla="*/ 703 w 964"/>
                <a:gd name="T75" fmla="*/ 53 h 964"/>
                <a:gd name="T76" fmla="*/ 634 w 964"/>
                <a:gd name="T77" fmla="*/ 24 h 964"/>
                <a:gd name="T78" fmla="*/ 560 w 964"/>
                <a:gd name="T79" fmla="*/ 6 h 964"/>
                <a:gd name="T80" fmla="*/ 481 w 964"/>
                <a:gd name="T81" fmla="*/ 0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64" h="964">
                  <a:moveTo>
                    <a:pt x="481" y="0"/>
                  </a:moveTo>
                  <a:lnTo>
                    <a:pt x="403" y="6"/>
                  </a:lnTo>
                  <a:lnTo>
                    <a:pt x="329" y="24"/>
                  </a:lnTo>
                  <a:lnTo>
                    <a:pt x="260" y="53"/>
                  </a:lnTo>
                  <a:lnTo>
                    <a:pt x="197" y="92"/>
                  </a:lnTo>
                  <a:lnTo>
                    <a:pt x="141" y="141"/>
                  </a:lnTo>
                  <a:lnTo>
                    <a:pt x="92" y="197"/>
                  </a:lnTo>
                  <a:lnTo>
                    <a:pt x="53" y="260"/>
                  </a:lnTo>
                  <a:lnTo>
                    <a:pt x="24" y="329"/>
                  </a:lnTo>
                  <a:lnTo>
                    <a:pt x="6" y="403"/>
                  </a:lnTo>
                  <a:lnTo>
                    <a:pt x="0" y="481"/>
                  </a:lnTo>
                  <a:lnTo>
                    <a:pt x="6" y="560"/>
                  </a:lnTo>
                  <a:lnTo>
                    <a:pt x="24" y="634"/>
                  </a:lnTo>
                  <a:lnTo>
                    <a:pt x="53" y="703"/>
                  </a:lnTo>
                  <a:lnTo>
                    <a:pt x="92" y="766"/>
                  </a:lnTo>
                  <a:lnTo>
                    <a:pt x="141" y="822"/>
                  </a:lnTo>
                  <a:lnTo>
                    <a:pt x="197" y="870"/>
                  </a:lnTo>
                  <a:lnTo>
                    <a:pt x="260" y="909"/>
                  </a:lnTo>
                  <a:lnTo>
                    <a:pt x="329" y="939"/>
                  </a:lnTo>
                  <a:lnTo>
                    <a:pt x="403" y="957"/>
                  </a:lnTo>
                  <a:lnTo>
                    <a:pt x="481" y="963"/>
                  </a:lnTo>
                  <a:lnTo>
                    <a:pt x="560" y="957"/>
                  </a:lnTo>
                  <a:lnTo>
                    <a:pt x="634" y="939"/>
                  </a:lnTo>
                  <a:lnTo>
                    <a:pt x="703" y="909"/>
                  </a:lnTo>
                  <a:lnTo>
                    <a:pt x="766" y="870"/>
                  </a:lnTo>
                  <a:lnTo>
                    <a:pt x="822" y="822"/>
                  </a:lnTo>
                  <a:lnTo>
                    <a:pt x="870" y="766"/>
                  </a:lnTo>
                  <a:lnTo>
                    <a:pt x="909" y="703"/>
                  </a:lnTo>
                  <a:lnTo>
                    <a:pt x="939" y="634"/>
                  </a:lnTo>
                  <a:lnTo>
                    <a:pt x="957" y="560"/>
                  </a:lnTo>
                  <a:lnTo>
                    <a:pt x="963" y="481"/>
                  </a:lnTo>
                  <a:lnTo>
                    <a:pt x="957" y="403"/>
                  </a:lnTo>
                  <a:lnTo>
                    <a:pt x="939" y="329"/>
                  </a:lnTo>
                  <a:lnTo>
                    <a:pt x="909" y="260"/>
                  </a:lnTo>
                  <a:lnTo>
                    <a:pt x="870" y="197"/>
                  </a:lnTo>
                  <a:lnTo>
                    <a:pt x="822" y="141"/>
                  </a:lnTo>
                  <a:lnTo>
                    <a:pt x="766" y="92"/>
                  </a:lnTo>
                  <a:lnTo>
                    <a:pt x="703" y="53"/>
                  </a:lnTo>
                  <a:lnTo>
                    <a:pt x="634" y="24"/>
                  </a:lnTo>
                  <a:lnTo>
                    <a:pt x="560" y="6"/>
                  </a:lnTo>
                  <a:lnTo>
                    <a:pt x="4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nl-NL"/>
            </a:p>
          </p:txBody>
        </p:sp>
        <p:sp>
          <p:nvSpPr>
            <p:cNvPr id="14" name="Freeform 5"/>
            <p:cNvSpPr>
              <a:spLocks/>
            </p:cNvSpPr>
            <p:nvPr userDrawn="1"/>
          </p:nvSpPr>
          <p:spPr bwMode="auto">
            <a:xfrm>
              <a:off x="3848100" y="160020"/>
              <a:ext cx="293130" cy="293130"/>
            </a:xfrm>
            <a:custGeom>
              <a:avLst/>
              <a:gdLst>
                <a:gd name="T0" fmla="*/ 230 w 462"/>
                <a:gd name="T1" fmla="*/ 0 h 462"/>
                <a:gd name="T2" fmla="*/ 157 w 462"/>
                <a:gd name="T3" fmla="*/ 11 h 462"/>
                <a:gd name="T4" fmla="*/ 94 w 462"/>
                <a:gd name="T5" fmla="*/ 44 h 462"/>
                <a:gd name="T6" fmla="*/ 44 w 462"/>
                <a:gd name="T7" fmla="*/ 94 h 462"/>
                <a:gd name="T8" fmla="*/ 11 w 462"/>
                <a:gd name="T9" fmla="*/ 157 h 462"/>
                <a:gd name="T10" fmla="*/ 0 w 462"/>
                <a:gd name="T11" fmla="*/ 230 h 462"/>
                <a:gd name="T12" fmla="*/ 11 w 462"/>
                <a:gd name="T13" fmla="*/ 303 h 462"/>
                <a:gd name="T14" fmla="*/ 44 w 462"/>
                <a:gd name="T15" fmla="*/ 366 h 462"/>
                <a:gd name="T16" fmla="*/ 94 w 462"/>
                <a:gd name="T17" fmla="*/ 416 h 462"/>
                <a:gd name="T18" fmla="*/ 157 w 462"/>
                <a:gd name="T19" fmla="*/ 449 h 462"/>
                <a:gd name="T20" fmla="*/ 230 w 462"/>
                <a:gd name="T21" fmla="*/ 461 h 462"/>
                <a:gd name="T22" fmla="*/ 303 w 462"/>
                <a:gd name="T23" fmla="*/ 449 h 462"/>
                <a:gd name="T24" fmla="*/ 366 w 462"/>
                <a:gd name="T25" fmla="*/ 416 h 462"/>
                <a:gd name="T26" fmla="*/ 416 w 462"/>
                <a:gd name="T27" fmla="*/ 366 h 462"/>
                <a:gd name="T28" fmla="*/ 449 w 462"/>
                <a:gd name="T29" fmla="*/ 303 h 462"/>
                <a:gd name="T30" fmla="*/ 461 w 462"/>
                <a:gd name="T31" fmla="*/ 230 h 462"/>
                <a:gd name="T32" fmla="*/ 449 w 462"/>
                <a:gd name="T33" fmla="*/ 157 h 462"/>
                <a:gd name="T34" fmla="*/ 416 w 462"/>
                <a:gd name="T35" fmla="*/ 94 h 462"/>
                <a:gd name="T36" fmla="*/ 366 w 462"/>
                <a:gd name="T37" fmla="*/ 44 h 462"/>
                <a:gd name="T38" fmla="*/ 303 w 462"/>
                <a:gd name="T39" fmla="*/ 11 h 462"/>
                <a:gd name="T40" fmla="*/ 230 w 462"/>
                <a:gd name="T41" fmla="*/ 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62">
                  <a:moveTo>
                    <a:pt x="230" y="0"/>
                  </a:moveTo>
                  <a:lnTo>
                    <a:pt x="157" y="11"/>
                  </a:lnTo>
                  <a:lnTo>
                    <a:pt x="94" y="44"/>
                  </a:lnTo>
                  <a:lnTo>
                    <a:pt x="44" y="94"/>
                  </a:lnTo>
                  <a:lnTo>
                    <a:pt x="11" y="157"/>
                  </a:lnTo>
                  <a:lnTo>
                    <a:pt x="0" y="230"/>
                  </a:lnTo>
                  <a:lnTo>
                    <a:pt x="11" y="303"/>
                  </a:lnTo>
                  <a:lnTo>
                    <a:pt x="44" y="366"/>
                  </a:lnTo>
                  <a:lnTo>
                    <a:pt x="94" y="416"/>
                  </a:lnTo>
                  <a:lnTo>
                    <a:pt x="157" y="449"/>
                  </a:lnTo>
                  <a:lnTo>
                    <a:pt x="230" y="461"/>
                  </a:lnTo>
                  <a:lnTo>
                    <a:pt x="303" y="449"/>
                  </a:lnTo>
                  <a:lnTo>
                    <a:pt x="366" y="416"/>
                  </a:lnTo>
                  <a:lnTo>
                    <a:pt x="416" y="366"/>
                  </a:lnTo>
                  <a:lnTo>
                    <a:pt x="449" y="303"/>
                  </a:lnTo>
                  <a:lnTo>
                    <a:pt x="461" y="230"/>
                  </a:lnTo>
                  <a:lnTo>
                    <a:pt x="449" y="157"/>
                  </a:lnTo>
                  <a:lnTo>
                    <a:pt x="416" y="94"/>
                  </a:lnTo>
                  <a:lnTo>
                    <a:pt x="366" y="44"/>
                  </a:lnTo>
                  <a:lnTo>
                    <a:pt x="303" y="11"/>
                  </a:lnTo>
                  <a:lnTo>
                    <a:pt x="230" y="0"/>
                  </a:lnTo>
                  <a:close/>
                </a:path>
              </a:pathLst>
            </a:custGeom>
            <a:solidFill>
              <a:srgbClr val="009DDF"/>
            </a:solidFill>
            <a:ln>
              <a:noFill/>
            </a:ln>
          </p:spPr>
          <p:txBody>
            <a:bodyPr rot="0" vert="horz" wrap="square" lIns="91440" tIns="45720" rIns="91440" bIns="45720" anchor="t" anchorCtr="0" upright="1">
              <a:noAutofit/>
            </a:bodyPr>
            <a:lstStyle/>
            <a:p>
              <a:endParaRPr lang="nl-NL"/>
            </a:p>
          </p:txBody>
        </p:sp>
      </p:grpSp>
      <p:sp>
        <p:nvSpPr>
          <p:cNvPr id="15" name="Footer Placeholder 4"/>
          <p:cNvSpPr>
            <a:spLocks noGrp="1"/>
          </p:cNvSpPr>
          <p:nvPr>
            <p:ph type="ftr" sz="quarter" idx="3"/>
          </p:nvPr>
        </p:nvSpPr>
        <p:spPr>
          <a:xfrm>
            <a:off x="527188" y="4649139"/>
            <a:ext cx="8078589" cy="273844"/>
          </a:xfrm>
          <a:prstGeom prst="rect">
            <a:avLst/>
          </a:prstGeom>
        </p:spPr>
        <p:txBody>
          <a:bodyPr vert="horz" lIns="91440" tIns="45720" rIns="91440" bIns="45720" rtlCol="0" anchor="ctr"/>
          <a:lstStyle>
            <a:lvl1pPr algn="l">
              <a:defRPr sz="1200">
                <a:solidFill>
                  <a:schemeClr val="bg1"/>
                </a:solidFill>
              </a:defRPr>
            </a:lvl1pPr>
          </a:lstStyle>
          <a:p>
            <a:endParaRPr lang="nl-NL"/>
          </a:p>
        </p:txBody>
      </p:sp>
      <p:sp>
        <p:nvSpPr>
          <p:cNvPr id="4" name="Tekstvak 3"/>
          <p:cNvSpPr txBox="1"/>
          <p:nvPr userDrawn="1"/>
        </p:nvSpPr>
        <p:spPr>
          <a:xfrm>
            <a:off x="549807" y="2772129"/>
            <a:ext cx="8055969" cy="369332"/>
          </a:xfrm>
          <a:prstGeom prst="rect">
            <a:avLst/>
          </a:prstGeom>
          <a:noFill/>
        </p:spPr>
        <p:txBody>
          <a:bodyPr wrap="square" rtlCol="0">
            <a:spAutoFit/>
          </a:bodyPr>
          <a:lstStyle/>
          <a:p>
            <a:r>
              <a:rPr lang="nl-NL">
                <a:solidFill>
                  <a:schemeClr val="bg1"/>
                </a:solidFill>
              </a:rPr>
              <a:t>koraalgroep.nl</a:t>
            </a:r>
          </a:p>
        </p:txBody>
      </p:sp>
    </p:spTree>
    <p:extLst>
      <p:ext uri="{BB962C8B-B14F-4D97-AF65-F5344CB8AC3E}">
        <p14:creationId xmlns:p14="http://schemas.microsoft.com/office/powerpoint/2010/main" val="1300834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636" y="381721"/>
            <a:ext cx="6300000" cy="517264"/>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531046" y="1168876"/>
            <a:ext cx="8046000" cy="32760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527188" y="4649139"/>
            <a:ext cx="7275067" cy="273844"/>
          </a:xfrm>
          <a:prstGeom prst="rect">
            <a:avLst/>
          </a:prstGeom>
        </p:spPr>
        <p:txBody>
          <a:bodyPr vert="horz" lIns="91440" tIns="45720" rIns="91440" bIns="45720" rtlCol="0" anchor="ctr"/>
          <a:lstStyle>
            <a:lvl1pPr algn="l">
              <a:defRPr sz="1200">
                <a:solidFill>
                  <a:schemeClr val="tx1"/>
                </a:solidFill>
              </a:defRPr>
            </a:lvl1pPr>
          </a:lstStyle>
          <a:p>
            <a:endParaRPr lang="nl-NL"/>
          </a:p>
        </p:txBody>
      </p:sp>
      <p:sp>
        <p:nvSpPr>
          <p:cNvPr id="6" name="Slide Number Placeholder 5"/>
          <p:cNvSpPr>
            <a:spLocks noGrp="1"/>
          </p:cNvSpPr>
          <p:nvPr>
            <p:ph type="sldNum" sz="quarter" idx="4"/>
          </p:nvPr>
        </p:nvSpPr>
        <p:spPr>
          <a:xfrm>
            <a:off x="7905964" y="4644000"/>
            <a:ext cx="667436" cy="273844"/>
          </a:xfrm>
          <a:prstGeom prst="rect">
            <a:avLst/>
          </a:prstGeom>
        </p:spPr>
        <p:txBody>
          <a:bodyPr vert="horz" lIns="91440" tIns="45720" rIns="91440" bIns="45720" rtlCol="0" anchor="ctr"/>
          <a:lstStyle>
            <a:lvl1pPr algn="r">
              <a:defRPr sz="1200">
                <a:solidFill>
                  <a:schemeClr val="tx1"/>
                </a:solidFill>
              </a:defRPr>
            </a:lvl1pPr>
          </a:lstStyle>
          <a:p>
            <a:fld id="{6B57B839-C60D-416E-88EB-4D6F19C380BF}" type="slidenum">
              <a:rPr lang="nl-NL" smtClean="0"/>
              <a:pPr/>
              <a:t>‹nr.›</a:t>
            </a:fld>
            <a:endParaRPr lang="nl-NL"/>
          </a:p>
        </p:txBody>
      </p:sp>
      <p:sp>
        <p:nvSpPr>
          <p:cNvPr id="7" name="Rechthoek 6" hidden="1"/>
          <p:cNvSpPr/>
          <p:nvPr userDrawn="1"/>
        </p:nvSpPr>
        <p:spPr>
          <a:xfrm>
            <a:off x="633600" y="752400"/>
            <a:ext cx="7866000" cy="5256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hidden="1"/>
          <p:cNvSpPr/>
          <p:nvPr userDrawn="1"/>
        </p:nvSpPr>
        <p:spPr>
          <a:xfrm>
            <a:off x="631890" y="1284947"/>
            <a:ext cx="7866000" cy="3200400"/>
          </a:xfrm>
          <a:prstGeom prst="rect">
            <a:avLst/>
          </a:prstGeom>
          <a:no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12498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63" r:id="rId6"/>
    <p:sldLayoutId id="2147483671" r:id="rId7"/>
    <p:sldLayoutId id="2147483668" r:id="rId8"/>
    <p:sldLayoutId id="2147483669" r:id="rId9"/>
    <p:sldLayoutId id="2147483670" r:id="rId10"/>
    <p:sldLayoutId id="2147483672" r:id="rId11"/>
    <p:sldLayoutId id="2147483673" r:id="rId12"/>
  </p:sldLayoutIdLst>
  <p:hf sldNum="0" hdr="0" dt="0"/>
  <p:txStyles>
    <p:titleStyle>
      <a:lvl1pPr algn="l" defTabSz="685800" rtl="0" eaLnBrk="1" latinLnBrk="0" hangingPunct="1">
        <a:lnSpc>
          <a:spcPct val="90000"/>
        </a:lnSpc>
        <a:spcBef>
          <a:spcPct val="0"/>
        </a:spcBef>
        <a:buNone/>
        <a:defRPr sz="3000" b="1" kern="1200">
          <a:solidFill>
            <a:schemeClr val="accent5"/>
          </a:solidFill>
          <a:latin typeface="+mj-lt"/>
          <a:ea typeface="+mj-ea"/>
          <a:cs typeface="+mj-cs"/>
        </a:defRPr>
      </a:lvl1pPr>
    </p:titleStyle>
    <p:bodyStyle>
      <a:lvl1pPr marL="171450" indent="-171450" algn="l" defTabSz="685800" rtl="0" eaLnBrk="1" latinLnBrk="0" hangingPunct="1">
        <a:lnSpc>
          <a:spcPct val="110000"/>
        </a:lnSpc>
        <a:spcBef>
          <a:spcPts val="0"/>
        </a:spcBef>
        <a:buClr>
          <a:schemeClr val="accent5"/>
        </a:buClr>
        <a:buFont typeface="Arial" panose="020B0604020202020204" pitchFamily="34" charset="0"/>
        <a:buChar char="•"/>
        <a:defRPr sz="2000" kern="1200">
          <a:solidFill>
            <a:schemeClr val="tx1"/>
          </a:solidFill>
          <a:latin typeface="+mn-lt"/>
          <a:ea typeface="+mn-ea"/>
          <a:cs typeface="+mn-cs"/>
        </a:defRPr>
      </a:lvl1pPr>
      <a:lvl2pPr marL="514350" indent="-171450" algn="l" defTabSz="685800" rtl="0" eaLnBrk="1" latinLnBrk="0" hangingPunct="1">
        <a:lnSpc>
          <a:spcPct val="110000"/>
        </a:lnSpc>
        <a:spcBef>
          <a:spcPts val="0"/>
        </a:spcBef>
        <a:buClr>
          <a:schemeClr val="accent5"/>
        </a:buClr>
        <a:buFont typeface="Arial" panose="020B0604020202020204" pitchFamily="34" charset="0"/>
        <a:buChar char="•"/>
        <a:defRPr sz="1900" kern="1200">
          <a:solidFill>
            <a:schemeClr val="tx1"/>
          </a:solidFill>
          <a:latin typeface="+mn-lt"/>
          <a:ea typeface="+mn-ea"/>
          <a:cs typeface="+mn-cs"/>
        </a:defRPr>
      </a:lvl2pPr>
      <a:lvl3pPr marL="857250" indent="-171450" algn="l" defTabSz="685800" rtl="0" eaLnBrk="1" latinLnBrk="0" hangingPunct="1">
        <a:lnSpc>
          <a:spcPct val="110000"/>
        </a:lnSpc>
        <a:spcBef>
          <a:spcPts val="0"/>
        </a:spcBef>
        <a:buClr>
          <a:schemeClr val="accent5"/>
        </a:buClr>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110000"/>
        </a:lnSpc>
        <a:spcBef>
          <a:spcPts val="0"/>
        </a:spcBef>
        <a:buClr>
          <a:schemeClr val="accent5"/>
        </a:buClr>
        <a:buFont typeface="Arial" panose="020B0604020202020204" pitchFamily="34" charset="0"/>
        <a:buChar char="•"/>
        <a:defRPr sz="1700" kern="1200">
          <a:solidFill>
            <a:schemeClr val="tx1"/>
          </a:solidFill>
          <a:latin typeface="+mn-lt"/>
          <a:ea typeface="+mn-ea"/>
          <a:cs typeface="+mn-cs"/>
        </a:defRPr>
      </a:lvl4pPr>
      <a:lvl5pPr marL="1543050" indent="-171450" algn="l" defTabSz="685800" rtl="0" eaLnBrk="1" latinLnBrk="0" hangingPunct="1">
        <a:lnSpc>
          <a:spcPct val="110000"/>
        </a:lnSpc>
        <a:spcBef>
          <a:spcPts val="0"/>
        </a:spcBef>
        <a:buClr>
          <a:schemeClr val="accent5"/>
        </a:buClr>
        <a:buFont typeface="Arial" panose="020B0604020202020204" pitchFamily="34"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Titel 3"/>
          <p:cNvSpPr>
            <a:spLocks noGrp="1"/>
          </p:cNvSpPr>
          <p:nvPr>
            <p:ph type="ctrTitle"/>
          </p:nvPr>
        </p:nvSpPr>
        <p:spPr/>
        <p:txBody>
          <a:bodyPr>
            <a:normAutofit fontScale="90000"/>
          </a:bodyPr>
          <a:lstStyle/>
          <a:p>
            <a:r>
              <a:rPr lang="nl-NL" dirty="0"/>
              <a:t>Praktische </a:t>
            </a:r>
            <a:r>
              <a:rPr lang="nl-NL" dirty="0" err="1"/>
              <a:t>jobcoaching</a:t>
            </a:r>
            <a:r>
              <a:rPr lang="nl-NL" dirty="0"/>
              <a:t> van LVB-jongeren</a:t>
            </a:r>
          </a:p>
        </p:txBody>
      </p:sp>
      <p:sp>
        <p:nvSpPr>
          <p:cNvPr id="6" name="Tijdelijke aanduiding voor tekst 5"/>
          <p:cNvSpPr>
            <a:spLocks noGrp="1"/>
          </p:cNvSpPr>
          <p:nvPr>
            <p:ph type="body" sz="quarter" idx="13"/>
          </p:nvPr>
        </p:nvSpPr>
        <p:spPr>
          <a:xfrm>
            <a:off x="535015" y="4549869"/>
            <a:ext cx="8046351" cy="499038"/>
          </a:xfrm>
        </p:spPr>
        <p:txBody>
          <a:bodyPr/>
          <a:lstStyle/>
          <a:p>
            <a:r>
              <a:rPr lang="nl-NL" dirty="0"/>
              <a:t>G. van Berkel              				Erie Merkus                           			05-04-2018</a:t>
            </a:r>
          </a:p>
          <a:p>
            <a:r>
              <a:rPr lang="nl-NL" dirty="0"/>
              <a:t>Koraal- Sterk in werk 				VOBC / LKC LVB</a:t>
            </a:r>
          </a:p>
          <a:p>
            <a:endParaRPr lang="nl-NL" dirty="0"/>
          </a:p>
        </p:txBody>
      </p:sp>
    </p:spTree>
    <p:extLst>
      <p:ext uri="{BB962C8B-B14F-4D97-AF65-F5344CB8AC3E}">
        <p14:creationId xmlns:p14="http://schemas.microsoft.com/office/powerpoint/2010/main" val="422905931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Welke leermethoden en instrumenten inzetten om interesses en arbeidsvaardigheden in kaart te brengen en verder te ontwikkelen?</a:t>
            </a:r>
          </a:p>
          <a:p>
            <a:endParaRPr lang="nl-NL" dirty="0"/>
          </a:p>
          <a:p>
            <a:pPr lvl="0"/>
            <a:r>
              <a:rPr lang="nl-NL" dirty="0"/>
              <a:t>Interne stageplekken (LWP groen, LWP industrie, LWP Schoonmaak)</a:t>
            </a:r>
          </a:p>
          <a:p>
            <a:pPr lvl="0"/>
            <a:r>
              <a:rPr lang="nl-NL" dirty="0"/>
              <a:t>Externe stage- of werkervaringsplekken</a:t>
            </a:r>
          </a:p>
          <a:p>
            <a:pPr lvl="0"/>
            <a:r>
              <a:rPr lang="nl-NL" dirty="0"/>
              <a:t>SIWIT (beroepsinteressetest ontwikkeld voor onze doelgroep door de UVT)</a:t>
            </a:r>
          </a:p>
          <a:p>
            <a:pPr lvl="0"/>
            <a:r>
              <a:rPr lang="nl-NL" dirty="0"/>
              <a:t>ICARES</a:t>
            </a:r>
          </a:p>
          <a:p>
            <a:pPr lvl="0"/>
            <a:r>
              <a:rPr lang="nl-NL" dirty="0"/>
              <a:t>MELBA (met </a:t>
            </a:r>
            <a:r>
              <a:rPr lang="nl-NL" dirty="0" err="1"/>
              <a:t>Melba</a:t>
            </a:r>
            <a:r>
              <a:rPr lang="nl-NL" dirty="0"/>
              <a:t> kunnen de mogelijkheden van een persoon én de eisen van een functie geanalyseerd      	en vastgelegd worden. Daarvoor bestaat het systeem uit een capaciteiten- en een eisenprofiel. De 	vergelijking van deze beide profielen maakt adequate advisering mogelijk. Daarnaast kan met 	MELBA de ontwikkeling van de arbeidsvaardigheden in kaart gebracht worden)</a:t>
            </a:r>
          </a:p>
          <a:p>
            <a:pPr lvl="0"/>
            <a:r>
              <a:rPr lang="nl-NL" dirty="0"/>
              <a:t>VCA training (SIWOV)</a:t>
            </a:r>
          </a:p>
          <a:p>
            <a:pPr lvl="0"/>
            <a:r>
              <a:rPr lang="nl-NL" dirty="0"/>
              <a:t>Sollicitatietraining</a:t>
            </a:r>
          </a:p>
          <a:p>
            <a:pPr lvl="0"/>
            <a:r>
              <a:rPr lang="nl-NL" dirty="0"/>
              <a:t>Arbeidskundig onderzoek (0-meting qua vaardigheden op moment van meten, vandaaruit met MELBA de ontwikkeling volgen)</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323316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lstStyle/>
          <a:p>
            <a:pPr marL="0" indent="0">
              <a:buNone/>
            </a:pPr>
            <a:r>
              <a:rPr lang="nl-NL" dirty="0"/>
              <a:t>Als er eenmaal een passende vacature gevonden of gecreëerd (</a:t>
            </a:r>
            <a:r>
              <a:rPr lang="nl-NL" dirty="0" err="1"/>
              <a:t>jobcarving</a:t>
            </a:r>
            <a:r>
              <a:rPr lang="nl-NL" dirty="0"/>
              <a:t>) is:</a:t>
            </a:r>
          </a:p>
          <a:p>
            <a:pPr lvl="0"/>
            <a:r>
              <a:rPr lang="nl-NL" dirty="0"/>
              <a:t>Samen een motivatiebrief en CV opstellen</a:t>
            </a:r>
          </a:p>
          <a:p>
            <a:r>
              <a:rPr lang="nl-NL" dirty="0"/>
              <a:t>Samen op sollicitatiegesprek gaan (van tevoren cliënt handvaten geven, gesprek doornemen, gerust stellen, gesprek in perspectief plaatsen, cliënt zelf het woord laten doen, alleen bijspringen indien noodzakelijk of als de cliënt daar zelf om vraagt).</a:t>
            </a:r>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495512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Jobcoaching</a:t>
            </a:r>
            <a:r>
              <a:rPr lang="nl-NL" dirty="0"/>
              <a:t> op de werkvloer</a:t>
            </a: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err="1"/>
              <a:t>Jobcoachingsfase</a:t>
            </a:r>
            <a:endParaRPr lang="nl-NL" dirty="0"/>
          </a:p>
          <a:p>
            <a:pPr marL="0" indent="0">
              <a:buNone/>
            </a:pPr>
            <a:r>
              <a:rPr lang="nl-NL" dirty="0"/>
              <a:t>Wat is van belang in deze fase?</a:t>
            </a:r>
          </a:p>
          <a:p>
            <a:pPr marL="0" indent="0">
              <a:buNone/>
            </a:pPr>
            <a:endParaRPr lang="nl-NL" dirty="0"/>
          </a:p>
          <a:p>
            <a:pPr marL="0" indent="0">
              <a:buNone/>
            </a:pPr>
            <a:r>
              <a:rPr lang="nl-NL" dirty="0"/>
              <a:t>Organisatorisch aanpassing die eventueel gedaan moeten worden:</a:t>
            </a:r>
          </a:p>
          <a:p>
            <a:r>
              <a:rPr lang="nl-NL" dirty="0"/>
              <a:t>Vaste tijden en loon bieden (indien mogelijk)</a:t>
            </a:r>
          </a:p>
          <a:p>
            <a:pPr lvl="0"/>
            <a:r>
              <a:rPr lang="nl-NL" dirty="0"/>
              <a:t>Zorgen voor nabijheid</a:t>
            </a:r>
          </a:p>
          <a:p>
            <a:pPr lvl="0"/>
            <a:r>
              <a:rPr lang="nl-NL" dirty="0"/>
              <a:t>Structuur in het werk aan brengen</a:t>
            </a:r>
          </a:p>
          <a:p>
            <a:pPr lvl="0"/>
            <a:r>
              <a:rPr lang="nl-NL" dirty="0"/>
              <a:t>Werkplekinrichting</a:t>
            </a:r>
          </a:p>
          <a:p>
            <a:pPr lvl="0"/>
            <a:r>
              <a:rPr lang="nl-NL" dirty="0"/>
              <a:t>Begeleiders coachen </a:t>
            </a:r>
          </a:p>
          <a:p>
            <a:pPr lvl="0"/>
            <a:r>
              <a:rPr lang="nl-NL" dirty="0"/>
              <a:t>Extra controle momenten inbouwen</a:t>
            </a:r>
          </a:p>
          <a:p>
            <a:pPr lvl="0"/>
            <a:r>
              <a:rPr lang="nl-NL" dirty="0"/>
              <a:t>In beeld brengen van de belastbaarheid (wat kan iemand doen en hoeveel kan iemand binnen een tijdsbestek doen. Aan de hand hiervan wordt bepaald of iemand met een aangepast werktempo dient te  werken)</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333444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Jobcoaching</a:t>
            </a:r>
            <a:r>
              <a:rPr lang="nl-NL" dirty="0"/>
              <a:t> op de werkvloer</a:t>
            </a:r>
          </a:p>
        </p:txBody>
      </p:sp>
      <p:sp>
        <p:nvSpPr>
          <p:cNvPr id="3" name="Tijdelijke aanduiding voor inhoud 2"/>
          <p:cNvSpPr>
            <a:spLocks noGrp="1"/>
          </p:cNvSpPr>
          <p:nvPr>
            <p:ph idx="1"/>
          </p:nvPr>
        </p:nvSpPr>
        <p:spPr/>
        <p:txBody>
          <a:bodyPr/>
          <a:lstStyle/>
          <a:p>
            <a:pPr marL="0" indent="0">
              <a:buNone/>
            </a:pPr>
            <a:r>
              <a:rPr lang="nl-NL" dirty="0"/>
              <a:t>Instrueren van LVB-jongeren:</a:t>
            </a:r>
          </a:p>
          <a:p>
            <a:pPr lvl="0"/>
            <a:r>
              <a:rPr lang="nl-NL" dirty="0"/>
              <a:t>Mondelinge, enkelvoudige stapsgewijze instructies met handelingsvoorbeeld (voordoen, samendoen, beeldinstructie)</a:t>
            </a:r>
          </a:p>
          <a:p>
            <a:pPr lvl="0"/>
            <a:r>
              <a:rPr lang="nl-NL" dirty="0"/>
              <a:t>Indien noodzakelijk herhalen</a:t>
            </a:r>
          </a:p>
          <a:p>
            <a:pPr lvl="0"/>
            <a:r>
              <a:rPr lang="nl-NL" dirty="0"/>
              <a:t>Taak na taak instrueren</a:t>
            </a:r>
          </a:p>
          <a:p>
            <a:pPr lvl="0"/>
            <a:r>
              <a:rPr lang="nl-NL" dirty="0"/>
              <a:t>Indien nodig checklijst met uit te voeren taken maken</a:t>
            </a:r>
          </a:p>
          <a:p>
            <a:pPr lvl="0"/>
            <a:r>
              <a:rPr lang="nl-NL" dirty="0"/>
              <a:t>Leren vanuit ervaring en herhaling </a:t>
            </a:r>
          </a:p>
          <a:p>
            <a:pPr lvl="0"/>
            <a:r>
              <a:rPr lang="nl-NL" dirty="0"/>
              <a:t>Opbouwende kritiek/feedback rustig en stapsgewijs brengen</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875210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Jobcoaching</a:t>
            </a:r>
            <a:r>
              <a:rPr lang="nl-NL" dirty="0"/>
              <a:t> op de werkvloer</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LVB-jongeren begeleiden op de werkvloer door:</a:t>
            </a:r>
          </a:p>
          <a:p>
            <a:pPr lvl="0"/>
            <a:r>
              <a:rPr lang="nl-NL" dirty="0"/>
              <a:t>Actief meewerken op de werkvloer</a:t>
            </a:r>
          </a:p>
          <a:p>
            <a:pPr lvl="0"/>
            <a:r>
              <a:rPr lang="nl-NL" dirty="0"/>
              <a:t>Observeren tijdens het werk (interactie met collega’s en omgang met taken als jobcoach er niet naast staat)</a:t>
            </a:r>
          </a:p>
          <a:p>
            <a:pPr lvl="0"/>
            <a:r>
              <a:rPr lang="nl-NL" dirty="0" err="1"/>
              <a:t>Coachingsgesprekken</a:t>
            </a:r>
            <a:r>
              <a:rPr lang="nl-NL" dirty="0"/>
              <a:t> voeren met de cliënt</a:t>
            </a:r>
          </a:p>
          <a:p>
            <a:pPr lvl="0"/>
            <a:r>
              <a:rPr lang="nl-NL" dirty="0"/>
              <a:t>Voortgangs- en evaluatiegesprekken voeren met cliënt en werkgever</a:t>
            </a:r>
          </a:p>
          <a:p>
            <a:r>
              <a:rPr lang="nl-NL" dirty="0"/>
              <a:t>Werkgever ‘handleiding’ geven omtrent werknemersprofiel (hoe ermee om te gaan, wat kan hij of zij, wat mag er verwacht worden, wat kunnen knelpunten zijn op de werkvloer, wat is zijn of haar al bekende belastbaarheid). Daarnaast vragen om geduld en begrip.</a:t>
            </a:r>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1484812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Jobcoaching</a:t>
            </a:r>
            <a:r>
              <a:rPr lang="nl-NL" dirty="0"/>
              <a:t> op de werkvloer</a:t>
            </a:r>
          </a:p>
        </p:txBody>
      </p:sp>
      <p:sp>
        <p:nvSpPr>
          <p:cNvPr id="3" name="Tijdelijke aanduiding voor inhoud 2"/>
          <p:cNvSpPr>
            <a:spLocks noGrp="1"/>
          </p:cNvSpPr>
          <p:nvPr>
            <p:ph idx="1"/>
          </p:nvPr>
        </p:nvSpPr>
        <p:spPr/>
        <p:txBody>
          <a:bodyPr>
            <a:normAutofit/>
          </a:bodyPr>
          <a:lstStyle/>
          <a:p>
            <a:pPr marL="0" indent="0">
              <a:buNone/>
            </a:pPr>
            <a:r>
              <a:rPr lang="nl-NL" dirty="0"/>
              <a:t>De meeste problemen vinden voor LVB-jongeren op de werkvloer plaats in de conflict- of belastbaarheidssfeer. De jongeren in deze doelgroep vinden het vaak moeilijk om:</a:t>
            </a:r>
          </a:p>
          <a:p>
            <a:r>
              <a:rPr lang="nl-NL" dirty="0"/>
              <a:t>Problemen waar men mee zit op de juiste manier uitten. Niet kunnen wordt moeilijk toe te geven. Uit zich in niet willen.</a:t>
            </a:r>
          </a:p>
          <a:p>
            <a:r>
              <a:rPr lang="nl-NL" dirty="0"/>
              <a:t>Omvang en/of belang van het probleem in te schatten</a:t>
            </a:r>
          </a:p>
          <a:p>
            <a:r>
              <a:rPr lang="nl-NL" dirty="0"/>
              <a:t>Proactief problemen aan te pakken. </a:t>
            </a:r>
          </a:p>
          <a:p>
            <a:pPr marL="0" indent="0">
              <a:buNone/>
            </a:pPr>
            <a:endParaRPr lang="nl-NL" dirty="0"/>
          </a:p>
          <a:p>
            <a:endParaRPr lang="nl-NL" dirty="0"/>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654646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Jobcoaching</a:t>
            </a:r>
            <a:r>
              <a:rPr lang="nl-NL" dirty="0"/>
              <a:t> op de werkvloer</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Bij problemen op de werkvloer:</a:t>
            </a:r>
          </a:p>
          <a:p>
            <a:r>
              <a:rPr lang="nl-NL" dirty="0"/>
              <a:t>Proactief ingrijpen. Niet gaan wachten tot de jonger zelf met de problemen komt maar door observatie en gesprekken deze zelf zo vroeg mogelijk signaleren en aanpakken.</a:t>
            </a:r>
          </a:p>
          <a:p>
            <a:r>
              <a:rPr lang="nl-NL" dirty="0"/>
              <a:t>Indien het probleem al is ontstaan, zo snel mogelijk met de jongere en de werkgever in gesprek gaan om tot een gezamenlijk oplossing te komen</a:t>
            </a:r>
          </a:p>
          <a:p>
            <a:r>
              <a:rPr lang="nl-NL" dirty="0"/>
              <a:t>Kijken naar de privésfeer (naast functioneren op het werk ook kijken hoe hij functioneert in zijn privéleven) Dit kan ook aanleiding zijn voor de problemen op de werkvloer. Indien nodig de juiste instanties aanspreken of netwerk hierbij betrekken of vergroten. </a:t>
            </a:r>
          </a:p>
          <a:p>
            <a:endParaRPr lang="nl-NL" dirty="0"/>
          </a:p>
          <a:p>
            <a:endParaRPr lang="nl-NL" dirty="0"/>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039220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643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Bronnen: </a:t>
            </a:r>
            <a:br>
              <a:rPr lang="nl-NL" dirty="0"/>
            </a:br>
            <a:endParaRPr lang="nl-NL" dirty="0"/>
          </a:p>
        </p:txBody>
      </p:sp>
      <p:sp>
        <p:nvSpPr>
          <p:cNvPr id="3" name="Tijdelijke aanduiding voor inhoud 2"/>
          <p:cNvSpPr>
            <a:spLocks noGrp="1"/>
          </p:cNvSpPr>
          <p:nvPr>
            <p:ph idx="1"/>
          </p:nvPr>
        </p:nvSpPr>
        <p:spPr/>
        <p:txBody>
          <a:bodyPr/>
          <a:lstStyle/>
          <a:p>
            <a:pPr lvl="0"/>
            <a:r>
              <a:rPr lang="nl-NL" dirty="0"/>
              <a:t>Eigen ervaring</a:t>
            </a:r>
          </a:p>
          <a:p>
            <a:pPr lvl="0"/>
            <a:r>
              <a:rPr lang="nl-NL" dirty="0"/>
              <a:t>Ervaring andere jobcoaches Koraal</a:t>
            </a:r>
          </a:p>
          <a:p>
            <a:pPr lvl="0"/>
            <a:r>
              <a:rPr lang="nl-NL" dirty="0"/>
              <a:t>Arbeidsdeskundige Koraal</a:t>
            </a:r>
          </a:p>
          <a:p>
            <a:pPr lvl="0"/>
            <a:r>
              <a:rPr lang="nl-NL" dirty="0"/>
              <a:t>Onderzoek UVT ‘Best </a:t>
            </a:r>
            <a:r>
              <a:rPr lang="nl-NL" dirty="0" err="1"/>
              <a:t>practices</a:t>
            </a:r>
            <a:r>
              <a:rPr lang="nl-NL" dirty="0"/>
              <a:t> </a:t>
            </a:r>
            <a:r>
              <a:rPr lang="nl-NL" dirty="0" err="1"/>
              <a:t>jobcoaching</a:t>
            </a:r>
            <a:r>
              <a:rPr lang="nl-NL" dirty="0"/>
              <a:t>’ in opdracht van Sterk in werk/Koraal in 2017 uitgevoerd. (Kroon, de Reuver, van de Water 2017)</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191125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Traject naar werk</a:t>
            </a:r>
            <a:br>
              <a:rPr lang="nl-NL" dirty="0"/>
            </a:b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dirty="0"/>
              <a:t>Kennismakingsfase</a:t>
            </a:r>
          </a:p>
          <a:p>
            <a:pPr marL="0" indent="0">
              <a:buNone/>
            </a:pPr>
            <a:r>
              <a:rPr lang="nl-NL" dirty="0"/>
              <a:t>Wat van is in deze fase van belang?</a:t>
            </a:r>
          </a:p>
          <a:p>
            <a:r>
              <a:rPr lang="nl-NL" dirty="0"/>
              <a:t>  Connectie maken/aansluiting vinden</a:t>
            </a:r>
          </a:p>
          <a:p>
            <a:endParaRPr lang="nl-NL" dirty="0"/>
          </a:p>
        </p:txBody>
      </p:sp>
      <p:sp>
        <p:nvSpPr>
          <p:cNvPr id="4" name="Tijdelijke aanduiding voor voettekst 3"/>
          <p:cNvSpPr>
            <a:spLocks noGrp="1"/>
          </p:cNvSpPr>
          <p:nvPr>
            <p:ph type="ftr" sz="quarter" idx="11"/>
          </p:nvPr>
        </p:nvSpPr>
        <p:spPr/>
        <p:txBody>
          <a:bodyPr/>
          <a:lstStyle/>
          <a:p>
            <a:endParaRPr lang="nl-NL" dirty="0"/>
          </a:p>
        </p:txBody>
      </p:sp>
    </p:spTree>
    <p:extLst>
      <p:ext uri="{BB962C8B-B14F-4D97-AF65-F5344CB8AC3E}">
        <p14:creationId xmlns:p14="http://schemas.microsoft.com/office/powerpoint/2010/main" val="867236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normAutofit/>
          </a:bodyPr>
          <a:lstStyle/>
          <a:p>
            <a:pPr marL="0" indent="0">
              <a:buNone/>
            </a:pPr>
            <a:r>
              <a:rPr lang="nl-NL" dirty="0"/>
              <a:t>Hoe?</a:t>
            </a:r>
          </a:p>
          <a:p>
            <a:endParaRPr lang="nl-NL" dirty="0"/>
          </a:p>
          <a:p>
            <a:pPr marL="0" lvl="0" indent="0">
              <a:buNone/>
            </a:pPr>
            <a:r>
              <a:rPr lang="nl-NL" dirty="0"/>
              <a:t>1. Vertrouwensband creëren door:</a:t>
            </a:r>
          </a:p>
          <a:p>
            <a:pPr lvl="0"/>
            <a:r>
              <a:rPr lang="nl-NL" dirty="0"/>
              <a:t>Humor</a:t>
            </a:r>
          </a:p>
          <a:p>
            <a:pPr lvl="0"/>
            <a:r>
              <a:rPr lang="nl-NL" dirty="0"/>
              <a:t>Inleven in de wereld van de jongere (waar liggen interesses)</a:t>
            </a:r>
          </a:p>
          <a:p>
            <a:pPr lvl="0"/>
            <a:r>
              <a:rPr lang="nl-NL" dirty="0"/>
              <a:t>Aanpassen stijl (kleding, taalgebruik) </a:t>
            </a:r>
          </a:p>
          <a:p>
            <a:pPr lvl="0"/>
            <a:r>
              <a:rPr lang="nl-NL" dirty="0"/>
              <a:t>Gemeenschappelijk verbindende factor proberen te vinden (bijvoorbeeld interesse in voetbal)</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84855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normAutofit/>
          </a:bodyPr>
          <a:lstStyle/>
          <a:p>
            <a:pPr marL="0" lvl="0" indent="0">
              <a:buNone/>
            </a:pPr>
            <a:r>
              <a:rPr lang="nl-NL" dirty="0"/>
              <a:t>2. Ondersteuning bij eigen regievoering traject:</a:t>
            </a:r>
          </a:p>
          <a:p>
            <a:pPr lvl="0"/>
            <a:r>
              <a:rPr lang="nl-NL" dirty="0"/>
              <a:t>Helpen doel te bepalen</a:t>
            </a:r>
          </a:p>
          <a:p>
            <a:pPr lvl="0"/>
            <a:r>
              <a:rPr lang="nl-NL" dirty="0"/>
              <a:t>Beslissingstijd geven</a:t>
            </a:r>
          </a:p>
          <a:p>
            <a:pPr lvl="0"/>
            <a:r>
              <a:rPr lang="nl-NL" dirty="0"/>
              <a:t>Handvaten bieden</a:t>
            </a:r>
          </a:p>
          <a:p>
            <a:pPr lvl="0"/>
            <a:r>
              <a:rPr lang="nl-NL" dirty="0"/>
              <a:t>Niet voor blok zetten</a:t>
            </a:r>
          </a:p>
          <a:p>
            <a:pPr lvl="0"/>
            <a:r>
              <a:rPr lang="nl-NL" dirty="0"/>
              <a:t>Client motiveren</a:t>
            </a:r>
          </a:p>
          <a:p>
            <a:pPr marL="0" lvl="0" indent="0">
              <a:buNone/>
            </a:pPr>
            <a:r>
              <a:rPr lang="nl-NL" dirty="0"/>
              <a:t> </a:t>
            </a:r>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1813505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lstStyle/>
          <a:p>
            <a:pPr marL="0" lvl="0" indent="0">
              <a:buNone/>
            </a:pPr>
            <a:r>
              <a:rPr lang="nl-NL" dirty="0"/>
              <a:t>3. Verwachtingsmanagement bij de jongeren kanaliseren:</a:t>
            </a:r>
          </a:p>
          <a:p>
            <a:pPr lvl="0"/>
            <a:r>
              <a:rPr lang="nl-NL" dirty="0"/>
              <a:t>Duidelijk de perspectieven en verwachtingen van het traject uitspreken</a:t>
            </a:r>
          </a:p>
          <a:p>
            <a:pPr lvl="0"/>
            <a:r>
              <a:rPr lang="nl-NL" dirty="0"/>
              <a:t>Geen zaken beloven die niet waargemaakt kunnen worden</a:t>
            </a:r>
          </a:p>
          <a:p>
            <a:endParaRPr lang="nl-NL" dirty="0"/>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542465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lstStyle/>
          <a:p>
            <a:pPr marL="0" lvl="0" indent="0">
              <a:buNone/>
            </a:pPr>
            <a:r>
              <a:rPr lang="nl-NL" dirty="0"/>
              <a:t>Arbeidstoeleidingsfase</a:t>
            </a:r>
          </a:p>
          <a:p>
            <a:pPr marL="0" lvl="0" indent="0">
              <a:buNone/>
            </a:pPr>
            <a:r>
              <a:rPr lang="nl-NL" dirty="0"/>
              <a:t>Wat is van belang in deze fase?</a:t>
            </a:r>
          </a:p>
          <a:p>
            <a:r>
              <a:rPr lang="nl-NL" dirty="0"/>
              <a:t>Niet alle beroepsgroepen en werkplekken zijn geschikt voor LVB-jongeren. Bij het zoeken naar een passende functie is een goede afstemming tussen de kenmerken en beroepeninteresses van de cliënt enerzijds en de mogelijk uitvoerbare beroepen anderzijds belangrijk, omdat dit de uitval uit arbeid kan verminderen.  </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1216851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lstStyle/>
          <a:p>
            <a:pPr marL="0" indent="0">
              <a:buNone/>
            </a:pPr>
            <a:r>
              <a:rPr lang="nl-NL" dirty="0"/>
              <a:t>Kenmerken van de uitvoerbare beroepen</a:t>
            </a:r>
            <a:r>
              <a:rPr lang="nl-NL" u="sng" dirty="0"/>
              <a:t>:</a:t>
            </a:r>
          </a:p>
          <a:p>
            <a:pPr lvl="0"/>
            <a:r>
              <a:rPr lang="nl-NL" dirty="0"/>
              <a:t>Veilige werkomgeving (sociaal als praktisch)</a:t>
            </a:r>
          </a:p>
          <a:p>
            <a:pPr lvl="0"/>
            <a:r>
              <a:rPr lang="nl-NL" dirty="0"/>
              <a:t>Veelal enkelvoudig grof motorisch werk</a:t>
            </a:r>
          </a:p>
          <a:p>
            <a:pPr lvl="0"/>
            <a:r>
              <a:rPr lang="nl-NL" dirty="0"/>
              <a:t>Duidelijk taakafbakening (hoe inzetbaar is iemand in zijn functie)</a:t>
            </a:r>
          </a:p>
          <a:p>
            <a:pPr lvl="0"/>
            <a:r>
              <a:rPr lang="nl-NL" dirty="0"/>
              <a:t>Weinig piekmomenten of werkdruk</a:t>
            </a:r>
          </a:p>
          <a:p>
            <a:pPr lvl="0"/>
            <a:r>
              <a:rPr lang="nl-NL" dirty="0"/>
              <a:t>Liefst één aanspreekpunt of vaste begeleider</a:t>
            </a:r>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2313922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Traject naar werk</a:t>
            </a:r>
          </a:p>
        </p:txBody>
      </p:sp>
      <p:sp>
        <p:nvSpPr>
          <p:cNvPr id="3" name="Tijdelijke aanduiding voor inhoud 2"/>
          <p:cNvSpPr>
            <a:spLocks noGrp="1"/>
          </p:cNvSpPr>
          <p:nvPr>
            <p:ph idx="1"/>
          </p:nvPr>
        </p:nvSpPr>
        <p:spPr/>
        <p:txBody>
          <a:bodyPr/>
          <a:lstStyle/>
          <a:p>
            <a:pPr marL="0" indent="0">
              <a:buNone/>
            </a:pPr>
            <a:r>
              <a:rPr lang="nl-NL" dirty="0"/>
              <a:t>Welke beroepsgroepen kunnen hier bijvoorbeeld onder vallen?</a:t>
            </a:r>
          </a:p>
          <a:p>
            <a:endParaRPr lang="nl-NL" dirty="0"/>
          </a:p>
          <a:p>
            <a:pPr lvl="0"/>
            <a:r>
              <a:rPr lang="nl-NL" dirty="0"/>
              <a:t>Bouw (stratenmaker, schilder, stukadoor, timmerman)</a:t>
            </a:r>
          </a:p>
          <a:p>
            <a:pPr lvl="0"/>
            <a:r>
              <a:rPr lang="nl-NL" dirty="0"/>
              <a:t>Groenvoorziening (hovenier, landbouw)</a:t>
            </a:r>
          </a:p>
          <a:p>
            <a:pPr lvl="0"/>
            <a:r>
              <a:rPr lang="nl-NL" dirty="0"/>
              <a:t>Productiewerk</a:t>
            </a:r>
          </a:p>
          <a:p>
            <a:pPr lvl="0"/>
            <a:r>
              <a:rPr lang="nl-NL" dirty="0"/>
              <a:t>Logistiek (inpakker, verhuizer, bijrijder)</a:t>
            </a:r>
          </a:p>
          <a:p>
            <a:pPr lvl="0"/>
            <a:r>
              <a:rPr lang="nl-NL" dirty="0"/>
              <a:t>Detailhandel</a:t>
            </a:r>
          </a:p>
          <a:p>
            <a:pPr lvl="0"/>
            <a:r>
              <a:rPr lang="nl-NL" dirty="0"/>
              <a:t>Schoonmaak</a:t>
            </a:r>
          </a:p>
          <a:p>
            <a:pPr lvl="0"/>
            <a:r>
              <a:rPr lang="nl-NL" dirty="0"/>
              <a:t>Technisch (houtbewerking, bromfietsen of fietsen sleutelen)</a:t>
            </a:r>
          </a:p>
          <a:p>
            <a:pPr lvl="0"/>
            <a:endParaRPr lang="nl-NL" dirty="0"/>
          </a:p>
          <a:p>
            <a:endParaRPr lang="nl-NL" dirty="0"/>
          </a:p>
        </p:txBody>
      </p:sp>
      <p:sp>
        <p:nvSpPr>
          <p:cNvPr id="4" name="Tijdelijke aanduiding voor voettekst 3"/>
          <p:cNvSpPr>
            <a:spLocks noGrp="1"/>
          </p:cNvSpPr>
          <p:nvPr>
            <p:ph type="ftr" sz="quarter" idx="11"/>
          </p:nvPr>
        </p:nvSpPr>
        <p:spPr/>
        <p:txBody>
          <a:bodyPr/>
          <a:lstStyle/>
          <a:p>
            <a:endParaRPr lang="nl-NL"/>
          </a:p>
        </p:txBody>
      </p:sp>
    </p:spTree>
    <p:extLst>
      <p:ext uri="{BB962C8B-B14F-4D97-AF65-F5344CB8AC3E}">
        <p14:creationId xmlns:p14="http://schemas.microsoft.com/office/powerpoint/2010/main" val="4149759308"/>
      </p:ext>
    </p:extLst>
  </p:cSld>
  <p:clrMapOvr>
    <a:masterClrMapping/>
  </p:clrMapOvr>
</p:sld>
</file>

<file path=ppt/theme/theme1.xml><?xml version="1.0" encoding="utf-8"?>
<a:theme xmlns:a="http://schemas.openxmlformats.org/drawingml/2006/main" name="Kantoorthema">
  <a:themeElements>
    <a:clrScheme name="Koraal">
      <a:dk1>
        <a:sysClr val="windowText" lastClr="000000"/>
      </a:dk1>
      <a:lt1>
        <a:sysClr val="window" lastClr="FFFFFF"/>
      </a:lt1>
      <a:dk2>
        <a:srgbClr val="004289"/>
      </a:dk2>
      <a:lt2>
        <a:srgbClr val="E7E6E6"/>
      </a:lt2>
      <a:accent1>
        <a:srgbClr val="EA5B25"/>
      </a:accent1>
      <a:accent2>
        <a:srgbClr val="769A99"/>
      </a:accent2>
      <a:accent3>
        <a:srgbClr val="E1B900"/>
      </a:accent3>
      <a:accent4>
        <a:srgbClr val="009DDF"/>
      </a:accent4>
      <a:accent5>
        <a:srgbClr val="7DAF23"/>
      </a:accent5>
      <a:accent6>
        <a:srgbClr val="DD73A2"/>
      </a:accent6>
      <a:hlink>
        <a:srgbClr val="004289"/>
      </a:hlink>
      <a:folHlink>
        <a:srgbClr val="DD73A2"/>
      </a:folHlink>
    </a:clrScheme>
    <a:fontScheme name="Koraal">
      <a:majorFont>
        <a:latin typeface="Calibri"/>
        <a:ea typeface=""/>
        <a:cs typeface=""/>
      </a:majorFont>
      <a:minorFont>
        <a:latin typeface="Calibri"/>
        <a:ea typeface=""/>
        <a:cs typeface=""/>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6x9.potx" id="{FF04B733-8DD0-491B-8461-4AABED90B737}" vid="{79B3AD94-CD8D-4949-B9A5-0DBA7599C7E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oraal">
    <a:dk1>
      <a:sysClr val="windowText" lastClr="000000"/>
    </a:dk1>
    <a:lt1>
      <a:sysClr val="window" lastClr="FFFFFF"/>
    </a:lt1>
    <a:dk2>
      <a:srgbClr val="004289"/>
    </a:dk2>
    <a:lt2>
      <a:srgbClr val="E7E6E6"/>
    </a:lt2>
    <a:accent1>
      <a:srgbClr val="EA5B25"/>
    </a:accent1>
    <a:accent2>
      <a:srgbClr val="769A99"/>
    </a:accent2>
    <a:accent3>
      <a:srgbClr val="E1B900"/>
    </a:accent3>
    <a:accent4>
      <a:srgbClr val="009DDF"/>
    </a:accent4>
    <a:accent5>
      <a:srgbClr val="7DAF23"/>
    </a:accent5>
    <a:accent6>
      <a:srgbClr val="DD73A2"/>
    </a:accent6>
    <a:hlink>
      <a:srgbClr val="004289"/>
    </a:hlink>
    <a:folHlink>
      <a:srgbClr val="DD73A2"/>
    </a:folHlink>
  </a:clrScheme>
</a:themeOverride>
</file>

<file path=docProps/app.xml><?xml version="1.0" encoding="utf-8"?>
<Properties xmlns="http://schemas.openxmlformats.org/officeDocument/2006/extended-properties" xmlns:vt="http://schemas.openxmlformats.org/officeDocument/2006/docPropsVTypes">
  <Template/>
  <TotalTime>146</TotalTime>
  <Words>855</Words>
  <Application>Microsoft Office PowerPoint</Application>
  <PresentationFormat>Diavoorstelling (16:9)</PresentationFormat>
  <Paragraphs>107</Paragraphs>
  <Slides>17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Calibri</vt:lpstr>
      <vt:lpstr>Times New Roman</vt:lpstr>
      <vt:lpstr>Kantoorthema</vt:lpstr>
      <vt:lpstr>Praktische jobcoaching van LVB-jongeren</vt:lpstr>
      <vt:lpstr>Bronnen:  </vt:lpstr>
      <vt:lpstr>Traject naar werk </vt:lpstr>
      <vt:lpstr>Traject naar werk</vt:lpstr>
      <vt:lpstr>Traject naar werk</vt:lpstr>
      <vt:lpstr>Traject naar werk</vt:lpstr>
      <vt:lpstr>Traject naar werk</vt:lpstr>
      <vt:lpstr>Traject naar werk</vt:lpstr>
      <vt:lpstr>Traject naar werk</vt:lpstr>
      <vt:lpstr>Traject naar werk</vt:lpstr>
      <vt:lpstr>Traject naar werk</vt:lpstr>
      <vt:lpstr>Jobcoaching op de werkvloer</vt:lpstr>
      <vt:lpstr>Jobcoaching op de werkvloer</vt:lpstr>
      <vt:lpstr>Jobcoaching op de werkvloer</vt:lpstr>
      <vt:lpstr>Jobcoaching op de werkvloer</vt:lpstr>
      <vt:lpstr>Jobcoaching op de werkvloer</vt:lpstr>
      <vt:lpstr>PowerPoint-presentatie</vt:lpstr>
    </vt:vector>
  </TitlesOfParts>
  <Manager/>
  <Company>Koraal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Praktische Jobcoaching van LVB-jongeren</dc:title>
  <dc:subject/>
  <dc:creator>Geoffrey van Berkel</dc:creator>
  <cp:keywords/>
  <dc:description/>
  <cp:lastModifiedBy>VOBC | Erie Merkus</cp:lastModifiedBy>
  <cp:revision>15</cp:revision>
  <dcterms:created xsi:type="dcterms:W3CDTF">2018-03-28T12:10:03Z</dcterms:created>
  <dcterms:modified xsi:type="dcterms:W3CDTF">2018-04-05T08:20:09Z</dcterms:modified>
</cp:coreProperties>
</file>