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67" r:id="rId3"/>
    <p:sldId id="366" r:id="rId4"/>
    <p:sldId id="316" r:id="rId5"/>
    <p:sldId id="369" r:id="rId6"/>
    <p:sldId id="317" r:id="rId7"/>
    <p:sldId id="318" r:id="rId8"/>
    <p:sldId id="362" r:id="rId9"/>
    <p:sldId id="370" r:id="rId10"/>
    <p:sldId id="332" r:id="rId11"/>
    <p:sldId id="334" r:id="rId12"/>
    <p:sldId id="346" r:id="rId13"/>
    <p:sldId id="373" r:id="rId14"/>
    <p:sldId id="365" r:id="rId15"/>
    <p:sldId id="372" r:id="rId16"/>
    <p:sldId id="356" r:id="rId17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hteld van Boheemen" initials="MvB" lastIdx="21" clrIdx="0"/>
  <p:cmAuthor id="1" name="Zet een punt" initials="Zep" lastIdx="4" clrIdx="1"/>
  <p:cmAuthor id="2" name="samsung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75" autoAdjust="0"/>
  </p:normalViewPr>
  <p:slideViewPr>
    <p:cSldViewPr>
      <p:cViewPr>
        <p:scale>
          <a:sx n="118" d="100"/>
          <a:sy n="118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9 september 2015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2D99C-21E7-4479-9C4A-C162270269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3641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9 september 2015 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F50F7-0210-472F-BAAE-D7BF6CF95BD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7772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nl-NL" b="0" u="none" baseline="0" dirty="0"/>
          </a:p>
          <a:p>
            <a:pPr>
              <a:buFontTx/>
              <a:buNone/>
            </a:pPr>
            <a:endParaRPr lang="nl-NL" b="0" u="none" baseline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7B2FF-C6E1-442A-9542-1119CC4A69C7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9 september 2015 </a:t>
            </a:r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9 september 2015 </a:t>
            </a:r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9 september 2015 </a:t>
            </a:r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9 september 2015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673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>
                <a:solidFill>
                  <a:prstClr val="black"/>
                </a:solidFill>
              </a:rPr>
              <a:t>9 september 2015 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3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11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9 september 2015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228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u="sng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58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9F9A-4491-474E-90BE-F57D6728ED97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9 september 2015 </a:t>
            </a:r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u="sng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54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nl-NL" baseline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u="non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24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9 september 2015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50F7-0210-472F-BAAE-D7BF6CF95BD1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2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15434" y="285728"/>
            <a:ext cx="7290041" cy="534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algn="l" defTabSz="914400" rtl="0" eaLnBrk="1" latinLnBrk="0" hangingPunct="1">
              <a:defRPr lang="nl-NL" sz="3300" kern="1200" baseline="0" dirty="0">
                <a:solidFill>
                  <a:srgbClr val="767777"/>
                </a:solidFill>
                <a:latin typeface="Arial Unicode MS" charset="0"/>
                <a:ea typeface="+mn-ea"/>
                <a:cs typeface="Arial Unicode MS" charset="0"/>
                <a:sym typeface="Arial Unicode MS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615434" y="1500174"/>
            <a:ext cx="6330462" cy="371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>
              <a:buNone/>
              <a:tabLst>
                <a:tab pos="260350" algn="l"/>
                <a:tab pos="522288" algn="l"/>
                <a:tab pos="784225" algn="l"/>
                <a:tab pos="1046163" algn="l"/>
                <a:tab pos="1308100" algn="l"/>
                <a:tab pos="1570038" algn="l"/>
                <a:tab pos="1831975" algn="l"/>
                <a:tab pos="2093913" algn="l"/>
                <a:tab pos="2355850" algn="l"/>
                <a:tab pos="2617788" algn="l"/>
                <a:tab pos="2879725" algn="l"/>
                <a:tab pos="3141663" algn="l"/>
              </a:tabLst>
              <a:defRPr kern="0" baseline="0"/>
            </a:lvl1pPr>
            <a:lvl5pPr marL="0" algn="l" defTabSz="914400" rtl="0" eaLnBrk="1" latinLnBrk="0" hangingPunct="1">
              <a:buNone/>
              <a:tabLst>
                <a:tab pos="260350" algn="l"/>
                <a:tab pos="522288" algn="l"/>
                <a:tab pos="784225" algn="l"/>
                <a:tab pos="1046163" algn="l"/>
                <a:tab pos="1308100" algn="l"/>
                <a:tab pos="1570038" algn="l"/>
                <a:tab pos="1831975" algn="l"/>
                <a:tab pos="2093913" algn="l"/>
                <a:tab pos="2355850" algn="l"/>
                <a:tab pos="2617788" algn="l"/>
                <a:tab pos="2879725" algn="l"/>
                <a:tab pos="3141663" algn="l"/>
              </a:tabLst>
              <a:defRPr lang="nl-NL" sz="2000" kern="1200" dirty="0">
                <a:solidFill>
                  <a:schemeClr val="tx1"/>
                </a:solidFill>
                <a:latin typeface="Arial Unicode MS" charset="0"/>
                <a:ea typeface="+mn-ea"/>
                <a:cs typeface="Arial Unicode MS" charset="0"/>
                <a:sym typeface="Arial Unicode MS" charset="0"/>
              </a:defRPr>
            </a:lvl5pPr>
          </a:lstStyle>
          <a:p>
            <a:pPr lvl="0"/>
            <a:r>
              <a:rPr lang="nl-NL">
                <a:sym typeface="Arial Unicode MS" charset="0"/>
              </a:rPr>
              <a:t>Klik om de modelstijlen te bewerken</a:t>
            </a:r>
          </a:p>
          <a:p>
            <a:pPr lvl="1"/>
            <a:r>
              <a:rPr lang="nl-NL">
                <a:sym typeface="Arial Unicode MS" charset="0"/>
              </a:rPr>
              <a:t>Tweede niveau</a:t>
            </a:r>
          </a:p>
          <a:p>
            <a:pPr lvl="2"/>
            <a:r>
              <a:rPr lang="nl-NL">
                <a:sym typeface="Arial Unicode MS" charset="0"/>
              </a:rPr>
              <a:t>Derde niveau</a:t>
            </a:r>
          </a:p>
          <a:p>
            <a:pPr lvl="3"/>
            <a:r>
              <a:rPr lang="nl-NL">
                <a:sym typeface="Arial Unicode MS" charset="0"/>
              </a:rPr>
              <a:t>Vierde niveau</a:t>
            </a:r>
          </a:p>
          <a:p>
            <a:pPr lvl="4"/>
            <a:r>
              <a:rPr lang="nl-NL">
                <a:sym typeface="Arial Unicode MS" charset="0"/>
              </a:rPr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B684-1081-496C-83A3-48345C32B923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3DE-49D2-43A6-BE22-EDC5D84679D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zutphen@ibn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hyperlink" Target="http://www.google.nl/url?sa=i&amp;rct=j&amp;q=&amp;esrc=s&amp;source=images&amp;cd=&amp;cad=rja&amp;uact=8&amp;ved=0CAcQjRxqFQoTCLiX19rzhckCFcQYDwodkv0GDg&amp;url=http://www.alfabeter.nl/content/nieuwsbrief-2011-10&amp;bvm=bv.106923889,d.ZWU&amp;psig=AFQjCNFW_diVGpzxQWWOOfXU2rThRvL9uQ&amp;ust=144724655592150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zutphen@ibn.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259632" y="1285860"/>
            <a:ext cx="6384202" cy="20159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3600" b="1" dirty="0" err="1">
                <a:solidFill>
                  <a:srgbClr val="001B31"/>
                </a:solidFill>
                <a:cs typeface="Arial" panose="020B0604020202020204" pitchFamily="34" charset="0"/>
              </a:rPr>
              <a:t>Ontwikkeling</a:t>
            </a:r>
            <a:r>
              <a:rPr lang="en-US" sz="3600" b="1" dirty="0">
                <a:solidFill>
                  <a:srgbClr val="001B3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1B31"/>
                </a:solidFill>
                <a:cs typeface="Arial" panose="020B0604020202020204" pitchFamily="34" charset="0"/>
              </a:rPr>
              <a:t>basisvaardigheden</a:t>
            </a:r>
            <a:endParaRPr lang="en-US" sz="3600" b="1" dirty="0">
              <a:solidFill>
                <a:srgbClr val="001B31"/>
              </a:solidFill>
              <a:cs typeface="Arial" panose="020B0604020202020204" pitchFamily="34" charset="0"/>
            </a:endParaRPr>
          </a:p>
          <a:p>
            <a:r>
              <a:rPr lang="en-US" sz="3600" b="1" dirty="0" err="1">
                <a:solidFill>
                  <a:srgbClr val="001B31"/>
                </a:solidFill>
                <a:cs typeface="Arial" panose="020B0604020202020204" pitchFamily="34" charset="0"/>
              </a:rPr>
              <a:t>bij</a:t>
            </a:r>
            <a:r>
              <a:rPr lang="en-US" sz="3600" b="1" dirty="0">
                <a:solidFill>
                  <a:srgbClr val="001B31"/>
                </a:solidFill>
                <a:cs typeface="Arial" panose="020B0604020202020204" pitchFamily="34" charset="0"/>
              </a:rPr>
              <a:t> IBN </a:t>
            </a:r>
          </a:p>
          <a:p>
            <a:endParaRPr lang="en-US" sz="5900" dirty="0">
              <a:solidFill>
                <a:srgbClr val="001B31"/>
              </a:solidFill>
              <a:latin typeface="Arial Unicode MS" pitchFamily="34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915816" y="3645024"/>
            <a:ext cx="4317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cs typeface="Arial" panose="020B0604020202020204" pitchFamily="34" charset="0"/>
              </a:rPr>
              <a:t>Kennisgroep Taal</a:t>
            </a:r>
          </a:p>
          <a:p>
            <a:r>
              <a:rPr lang="nl-NL" b="1" dirty="0">
                <a:cs typeface="Arial" panose="020B0604020202020204" pitchFamily="34" charset="0"/>
              </a:rPr>
              <a:t>7 oktober 2019</a:t>
            </a:r>
          </a:p>
          <a:p>
            <a:endParaRPr lang="nl-NL" b="1" dirty="0">
              <a:cs typeface="Arial" panose="020B0604020202020204" pitchFamily="34" charset="0"/>
            </a:endParaRPr>
          </a:p>
          <a:p>
            <a:r>
              <a:rPr lang="nl-NL" b="1" dirty="0">
                <a:cs typeface="Arial" panose="020B0604020202020204" pitchFamily="34" charset="0"/>
              </a:rPr>
              <a:t>Harm van Zutphen</a:t>
            </a:r>
          </a:p>
          <a:p>
            <a:r>
              <a:rPr lang="nl-NL" b="1" dirty="0">
                <a:cs typeface="Arial" panose="020B0604020202020204" pitchFamily="34" charset="0"/>
              </a:rPr>
              <a:t>Trainer &amp; Adviseur Basisvaardigheden</a:t>
            </a:r>
          </a:p>
          <a:p>
            <a:r>
              <a:rPr lang="nl-NL" b="1" dirty="0">
                <a:cs typeface="Arial" panose="020B0604020202020204" pitchFamily="34" charset="0"/>
                <a:hlinkClick r:id="rId3"/>
              </a:rPr>
              <a:t>hzutphen@ibn.nl</a:t>
            </a:r>
            <a:r>
              <a:rPr lang="nl-NL" b="1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https://media.licdn.com/mpr/mpr/shrinknp_400_400/p/3/000/0d8/1f3/10336c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357031"/>
            <a:ext cx="905273" cy="90527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/>
          </a:bodyPr>
          <a:lstStyle/>
          <a:p>
            <a:r>
              <a:rPr lang="nl-NL" dirty="0"/>
              <a:t>Welke l</a:t>
            </a:r>
            <a:r>
              <a:rPr dirty="0"/>
              <a:t>esmethoden</a:t>
            </a:r>
            <a:r>
              <a:rPr lang="nl-NL" dirty="0"/>
              <a:t> gebruiken we?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5434" y="1500174"/>
            <a:ext cx="6620862" cy="3714776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pic>
        <p:nvPicPr>
          <p:cNvPr id="9219" name="Picture 3" descr="http://www.mediawijzer.net/wp-content/uploads/Nieuwsbegrip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0998" y="2681690"/>
            <a:ext cx="2857500" cy="10160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oefenen.nl/images/og_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769" y="4015744"/>
            <a:ext cx="2795241" cy="9469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hetbegintmettaal.nl/wp-content/uploads/2014/09/logo20lees20en20schrij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72" y="1693301"/>
            <a:ext cx="2147169" cy="7246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oefenen.nl/assets/Programmas/Taalklasnl%20Plus/tkp_tegel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898" y="1007885"/>
            <a:ext cx="1371600" cy="104775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9195" y="5247324"/>
            <a:ext cx="1770744" cy="42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30" name="Picture 14" descr="http://www.coutinho.nl/winkel/bmz_cache/8/856234c58b6830067d3161199b9ee309.image.141x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86417"/>
            <a:ext cx="1343025" cy="1905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lfabeter.nl/sites/all/pictures/images/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97" y="3624709"/>
            <a:ext cx="1981200" cy="6762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.s-bol.com/imgbase0/imagebase3/large/FC/1/5/8/9/100100401104985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659" y="4482387"/>
            <a:ext cx="1386720" cy="194392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icl.betterbe.com/data/afbeeldingen/12396_Deviant_Startrekenenvooraf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71475"/>
            <a:ext cx="1428750" cy="202882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/>
          </a:bodyPr>
          <a:lstStyle/>
          <a:p>
            <a:r>
              <a:rPr lang="nl-NL" dirty="0"/>
              <a:t>Wat doen we nog meer in de les?</a:t>
            </a:r>
          </a:p>
        </p:txBody>
      </p:sp>
      <p:sp>
        <p:nvSpPr>
          <p:cNvPr id="6" name="Tekstvak 5"/>
          <p:cNvSpPr txBox="1"/>
          <p:nvPr/>
        </p:nvSpPr>
        <p:spPr>
          <a:xfrm rot="20643924">
            <a:off x="7371136" y="12098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TAAL</a:t>
            </a:r>
          </a:p>
        </p:txBody>
      </p:sp>
      <p:pic>
        <p:nvPicPr>
          <p:cNvPr id="2054" name="Picture 6" descr="http://www.uwv.nl/particulieren/Images/logo-uw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706" y="2214127"/>
            <a:ext cx="2609850" cy="7239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2052" name="Picture 4" descr="https://encrypted-tbn3.gstatic.com/images?q=tbn:ANd9GcQqddJDQAwVinqYFh4X0r5IwwxULmu2okgxlY08dOperluKyiEO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318102"/>
            <a:ext cx="1819275" cy="8286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ffectory.nl/globalassets/images-effectory-nl/blog-artikelen/ibn.jpg?width=80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79012"/>
            <a:ext cx="2341078" cy="7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potcompanion.com/Img/content/thumbs/Logo-Gemeente-Uden_860x0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6491" y="3728914"/>
            <a:ext cx="1667322" cy="10432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nsenspirit.nl/wp-content/uploads/2014/02/verkiezingen_20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92481"/>
            <a:ext cx="1971851" cy="11070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1125.photobucket.com/albums/l594/krabbelteam/gecondoleerd/gecondoleerd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075" y="4637468"/>
            <a:ext cx="2218275" cy="16637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2062" name="Picture 14" descr="http://images.pixkaarten.nl/xlc/xlcards2/63941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24775"/>
            <a:ext cx="1994451" cy="145156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liefsswaen.com/wp-content/uploads/2013/06/p106019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238" y="2938027"/>
            <a:ext cx="1624096" cy="121807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/>
          </a:bodyPr>
          <a:lstStyle/>
          <a:p>
            <a:r>
              <a:rPr dirty="0"/>
              <a:t>Wat doen we nog meer in de les?</a:t>
            </a:r>
            <a:endParaRPr lang="nl-NL" dirty="0"/>
          </a:p>
        </p:txBody>
      </p:sp>
      <p:pic>
        <p:nvPicPr>
          <p:cNvPr id="3076" name="Picture 4" descr="http://assets.catawiki.nl/assets/2/d/5/d/d5dabea0-1b7e-012c-7001-0050569439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87267"/>
            <a:ext cx="3023666" cy="42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 rot="20643924">
            <a:off x="6630563" y="218250"/>
            <a:ext cx="257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REKENEN</a:t>
            </a:r>
          </a:p>
        </p:txBody>
      </p:sp>
      <p:pic>
        <p:nvPicPr>
          <p:cNvPr id="5124" name="Picture 4" descr="http://coliccalm.tjlenterprises1.netdna-cdn.com/wp-content/themes/colic-calm/images/store/coliccalm-pa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991" y="1343211"/>
            <a:ext cx="4390045" cy="43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zeeger.nl/wp-content/uploads/2014/10/12087079-0-723x102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5991" y="1335637"/>
            <a:ext cx="3443287" cy="43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verlofregistratie.info/algemeen/verlofdagen%20berekenaar/Verlofberekena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932" y="1472624"/>
            <a:ext cx="47339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atic.mijnwebwinkel.nl/winkel/bila/article279657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86981"/>
            <a:ext cx="4536031" cy="40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endriksyoungplants.nl/sites/default/files/styles/extra_large/public/field_images/argyranthemum-tray-rooted_0.jpg?itok=hR5opRL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1475" y="1697287"/>
            <a:ext cx="5429984" cy="38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tile1.mqcdn.com/tiles/1.0.0/map/12/2114/13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656" y="1711761"/>
            <a:ext cx="4254026" cy="42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safetyanalyse.nl/wp-content/uploads/2012/10/ontruimingsplattegrond-vluchtroute-verzamelplaat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349" y="1749351"/>
            <a:ext cx="5390890" cy="385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alditalk.nl/images/02-AIO-Bundel_960x328_4466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369" y="2271019"/>
            <a:ext cx="7053943" cy="273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voordeelmuis.nl/img/gif/925/92545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346" y="1816639"/>
            <a:ext cx="4963417" cy="36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upload.wikimedia.org/wikipedia/commons/6/65/Euro_coins_and_banknotes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854" y="1762475"/>
            <a:ext cx="5263849" cy="39478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/>
          </a:bodyPr>
          <a:lstStyle/>
          <a:p>
            <a:r>
              <a:rPr dirty="0"/>
              <a:t>Wat doen we nog meer in de les?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20643924">
            <a:off x="6630563" y="218250"/>
            <a:ext cx="257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DIGITAAL</a:t>
            </a:r>
          </a:p>
        </p:txBody>
      </p:sp>
      <p:pic>
        <p:nvPicPr>
          <p:cNvPr id="4" name="Afbeelding 3" descr="Afbeelding met persoon, gebouw, vasthouden, mobiele telefoon&#10;&#10;Automatisch gegenereerde beschrijving">
            <a:extLst>
              <a:ext uri="{FF2B5EF4-FFF2-40B4-BE49-F238E27FC236}">
                <a16:creationId xmlns:a16="http://schemas.microsoft.com/office/drawing/2014/main" xmlns="" id="{A898BDA4-0455-445E-9885-BBBBB65A6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75"/>
          <a:stretch/>
        </p:blipFill>
        <p:spPr>
          <a:xfrm>
            <a:off x="6354821" y="1309771"/>
            <a:ext cx="1848521" cy="15823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Afbeelding 8" descr="Afbeelding met laptop, elektronica, computer, zitten&#10;&#10;Automatisch gegenereerde beschrijving">
            <a:extLst>
              <a:ext uri="{FF2B5EF4-FFF2-40B4-BE49-F238E27FC236}">
                <a16:creationId xmlns:a16="http://schemas.microsoft.com/office/drawing/2014/main" xmlns="" id="{5723BEED-2D4D-4C08-B795-8E3E553A9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3" y="1269554"/>
            <a:ext cx="2836118" cy="13574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Afbeelding 10" descr="Afbeelding met afstands-, tafel, telefoon&#10;&#10;Automatisch gegenereerde beschrijving">
            <a:extLst>
              <a:ext uri="{FF2B5EF4-FFF2-40B4-BE49-F238E27FC236}">
                <a16:creationId xmlns:a16="http://schemas.microsoft.com/office/drawing/2014/main" xmlns="" id="{74E6754D-B04C-4B74-9EED-34B3DC748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3" y="4589264"/>
            <a:ext cx="2548587" cy="13574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Afbeelding 12" descr="Afbeelding met toetsenbord, elektronica&#10;&#10;Automatisch gegenereerde beschrijving">
            <a:extLst>
              <a:ext uri="{FF2B5EF4-FFF2-40B4-BE49-F238E27FC236}">
                <a16:creationId xmlns:a16="http://schemas.microsoft.com/office/drawing/2014/main" xmlns="" id="{A55D8082-437D-442C-AAD0-684A49ADB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25" y="4607814"/>
            <a:ext cx="3201868" cy="13203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E3A189DD-1D2E-4F94-B38F-78D52BD30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788" y="2297028"/>
            <a:ext cx="5392117" cy="26036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146" name="Picture 2" descr="Afbeeldingsresultaat voor emailen">
            <a:extLst>
              <a:ext uri="{FF2B5EF4-FFF2-40B4-BE49-F238E27FC236}">
                <a16:creationId xmlns:a16="http://schemas.microsoft.com/office/drawing/2014/main" xmlns="" id="{89E9C6D9-7363-4246-90FE-B5261438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98" y="1166342"/>
            <a:ext cx="2867025" cy="15049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/>
          </a:bodyPr>
          <a:lstStyle/>
          <a:p>
            <a:r>
              <a:rPr lang="nl-NL" dirty="0"/>
              <a:t>Aantal inschrijvingen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xmlns="" id="{08D766C1-4DFC-4C4B-85FF-5CF6B263C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34837"/>
              </p:ext>
            </p:extLst>
          </p:nvPr>
        </p:nvGraphicFramePr>
        <p:xfrm>
          <a:off x="251520" y="1423585"/>
          <a:ext cx="7488831" cy="43454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96635">
                  <a:extLst>
                    <a:ext uri="{9D8B030D-6E8A-4147-A177-3AD203B41FA5}">
                      <a16:colId xmlns:a16="http://schemas.microsoft.com/office/drawing/2014/main" xmlns="" val="2489781518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xmlns="" val="2374412386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xmlns="" val="820443252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xmlns="" val="2952446389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xmlns="" val="1679407978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Jaar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Taalles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Rekenles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Digitale vaardigheden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 dirty="0">
                          <a:effectLst/>
                        </a:rPr>
                        <a:t>Totaal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2661179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107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107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0438803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2012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41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41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8597105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2013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54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64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592786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2014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44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17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61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15209887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2015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33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4814784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42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24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66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7210345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49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8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55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112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6426237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2018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23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35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7128516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2019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31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9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11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51</a:t>
                      </a:r>
                      <a:endParaRPr lang="nl-N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1265354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Totaal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418</a:t>
                      </a:r>
                      <a:endParaRPr lang="nl-NL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80</a:t>
                      </a:r>
                      <a:endParaRPr lang="nl-NL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>
                          <a:effectLst/>
                        </a:rPr>
                        <a:t>72</a:t>
                      </a:r>
                      <a:endParaRPr lang="nl-NL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570</a:t>
                      </a:r>
                      <a:endParaRPr lang="nl-NL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46565664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E3059B00-FA36-4541-8551-BB9DE5960DB9}"/>
              </a:ext>
            </a:extLst>
          </p:cNvPr>
          <p:cNvSpPr/>
          <p:nvPr/>
        </p:nvSpPr>
        <p:spPr>
          <a:xfrm>
            <a:off x="4465925" y="765819"/>
            <a:ext cx="4594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334 NT1 aanmeldingen</a:t>
            </a:r>
          </a:p>
        </p:txBody>
      </p:sp>
    </p:spTree>
    <p:extLst>
      <p:ext uri="{BB962C8B-B14F-4D97-AF65-F5344CB8AC3E}">
        <p14:creationId xmlns:p14="http://schemas.microsoft.com/office/powerpoint/2010/main" val="179757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er nog beter?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5434" y="1500174"/>
            <a:ext cx="7268934" cy="4593122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400" dirty="0"/>
              <a:t>Werken met taalmaatjes</a:t>
            </a:r>
          </a:p>
          <a:p>
            <a:pPr marL="1428750" lvl="1" indent="-685800">
              <a:buFont typeface="Arial" panose="020B0604020202020204" pitchFamily="34" charset="0"/>
              <a:buChar char="•"/>
            </a:pPr>
            <a:r>
              <a:rPr lang="nl-NL" sz="2400" dirty="0"/>
              <a:t>Training </a:t>
            </a:r>
          </a:p>
          <a:p>
            <a:pPr marL="1428750" lvl="1" indent="-685800">
              <a:buFont typeface="Arial" panose="020B0604020202020204" pitchFamily="34" charset="0"/>
              <a:buChar char="•"/>
            </a:pPr>
            <a:r>
              <a:rPr lang="nl-NL" sz="2400" dirty="0"/>
              <a:t>Terugkombijeenkomsten</a:t>
            </a:r>
          </a:p>
          <a:p>
            <a:pPr marL="1428750" lvl="1" indent="-685800">
              <a:buFont typeface="Arial" panose="020B0604020202020204" pitchFamily="34" charset="0"/>
              <a:buChar char="•"/>
            </a:pPr>
            <a:r>
              <a:rPr lang="nl-NL" sz="2400" dirty="0"/>
              <a:t>Ontwikkeling materialen</a:t>
            </a:r>
          </a:p>
          <a:p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Duidelijk taalgebruik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Tel mee met taal</a:t>
            </a:r>
          </a:p>
        </p:txBody>
      </p:sp>
      <p:pic>
        <p:nvPicPr>
          <p:cNvPr id="3074" name="Picture 2" descr="Afbeeldingsresultaat voor stichting lezen en schrijven">
            <a:extLst>
              <a:ext uri="{FF2B5EF4-FFF2-40B4-BE49-F238E27FC236}">
                <a16:creationId xmlns:a16="http://schemas.microsoft.com/office/drawing/2014/main" xmlns="" id="{BA3B6AA9-91AC-4D49-8263-0A358C0C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71" y="1629014"/>
            <a:ext cx="1347958" cy="13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cubiss">
            <a:extLst>
              <a:ext uri="{FF2B5EF4-FFF2-40B4-BE49-F238E27FC236}">
                <a16:creationId xmlns:a16="http://schemas.microsoft.com/office/drawing/2014/main" xmlns="" id="{BDA789A9-CA86-467B-B41A-80C080D8D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9546" r="22227" b="12874"/>
          <a:stretch/>
        </p:blipFill>
        <p:spPr bwMode="auto">
          <a:xfrm>
            <a:off x="3940062" y="3429000"/>
            <a:ext cx="1347958" cy="11794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tel mee met taal">
            <a:extLst>
              <a:ext uri="{FF2B5EF4-FFF2-40B4-BE49-F238E27FC236}">
                <a16:creationId xmlns:a16="http://schemas.microsoft.com/office/drawing/2014/main" xmlns="" id="{A6E3EA72-3156-4B37-BCC0-9FA177C15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7492" r="15936" b="15450"/>
          <a:stretch/>
        </p:blipFill>
        <p:spPr bwMode="auto">
          <a:xfrm>
            <a:off x="3898021" y="4837802"/>
            <a:ext cx="1656184" cy="90107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uw aandacht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2363" y="1211325"/>
            <a:ext cx="7268934" cy="560674"/>
          </a:xfrm>
        </p:spPr>
        <p:txBody>
          <a:bodyPr>
            <a:normAutofit/>
          </a:bodyPr>
          <a:lstStyle/>
          <a:p>
            <a:r>
              <a:rPr lang="nl-NL" dirty="0"/>
              <a:t>Onze ontwikkelingen volgen?</a:t>
            </a: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1331640" y="5229200"/>
            <a:ext cx="2539710" cy="149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260350" algn="l"/>
                <a:tab pos="522288" algn="l"/>
                <a:tab pos="784225" algn="l"/>
                <a:tab pos="1046163" algn="l"/>
                <a:tab pos="1308100" algn="l"/>
                <a:tab pos="1570038" algn="l"/>
                <a:tab pos="1831975" algn="l"/>
                <a:tab pos="2093913" algn="l"/>
                <a:tab pos="2355850" algn="l"/>
                <a:tab pos="2617788" algn="l"/>
                <a:tab pos="2879725" algn="l"/>
                <a:tab pos="3141663" algn="l"/>
              </a:tabLst>
              <a:defRPr sz="32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260350" algn="l"/>
                <a:tab pos="522288" algn="l"/>
                <a:tab pos="784225" algn="l"/>
                <a:tab pos="1046163" algn="l"/>
                <a:tab pos="1308100" algn="l"/>
                <a:tab pos="1570038" algn="l"/>
                <a:tab pos="1831975" algn="l"/>
                <a:tab pos="2093913" algn="l"/>
                <a:tab pos="2355850" algn="l"/>
                <a:tab pos="2617788" algn="l"/>
                <a:tab pos="2879725" algn="l"/>
                <a:tab pos="3141663" algn="l"/>
              </a:tabLst>
              <a:defRPr lang="nl-NL" sz="2000" kern="1200" dirty="0">
                <a:solidFill>
                  <a:schemeClr val="tx1"/>
                </a:solidFill>
                <a:latin typeface="Arial Unicode MS" charset="0"/>
                <a:ea typeface="+mn-ea"/>
                <a:cs typeface="Arial Unicode MS" charset="0"/>
                <a:sym typeface="Arial Unicode MS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hlinkClick r:id="rId3"/>
              </a:rPr>
              <a:t>hzutphen@ibn.nl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>06-18308573</a:t>
            </a:r>
            <a:endParaRPr lang="nl-NL" sz="2000" i="1" dirty="0"/>
          </a:p>
        </p:txBody>
      </p:sp>
      <p:pic>
        <p:nvPicPr>
          <p:cNvPr id="3074" name="Picture 2" descr="Afbeeldingsresultaat voor linkedin">
            <a:extLst>
              <a:ext uri="{FF2B5EF4-FFF2-40B4-BE49-F238E27FC236}">
                <a16:creationId xmlns:a16="http://schemas.microsoft.com/office/drawing/2014/main" xmlns="" id="{86200A6B-406C-4927-B46F-ACBC120EC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8040" r="28173" b="8259"/>
          <a:stretch/>
        </p:blipFill>
        <p:spPr bwMode="auto">
          <a:xfrm>
            <a:off x="460387" y="5229200"/>
            <a:ext cx="672591" cy="6762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C40204E-8569-40A0-B36A-A63F993F2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03" y="1916832"/>
            <a:ext cx="3610479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/>
          </a:bodyPr>
          <a:lstStyle/>
          <a:p>
            <a:r>
              <a:rPr dirty="0"/>
              <a:t>Waarom dit verhaal?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552" y="1484784"/>
            <a:ext cx="7272808" cy="43924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Enthousiast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Laten zien wat wij doen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 descr="Afbeeldingsresultaat voor enthousi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3622"/>
            <a:ext cx="3486844" cy="261676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laadpaal">
            <a:extLst>
              <a:ext uri="{FF2B5EF4-FFF2-40B4-BE49-F238E27FC236}">
                <a16:creationId xmlns:a16="http://schemas.microsoft.com/office/drawing/2014/main" xmlns="" id="{AAFBC520-61A9-4E30-BC6D-D719E18D7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/>
          <a:stretch/>
        </p:blipFill>
        <p:spPr bwMode="auto">
          <a:xfrm>
            <a:off x="4195214" y="2953622"/>
            <a:ext cx="3553038" cy="26167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werkgebied van IBN?</a:t>
            </a:r>
          </a:p>
        </p:txBody>
      </p:sp>
      <p:pic>
        <p:nvPicPr>
          <p:cNvPr id="4" name="Picture 2" descr="https://www.ibn.nl/uploads/files/arbeidsintegratie/werkgebied_IBN_AI.jpg">
            <a:extLst>
              <a:ext uri="{FF2B5EF4-FFF2-40B4-BE49-F238E27FC236}">
                <a16:creationId xmlns:a16="http://schemas.microsoft.com/office/drawing/2014/main" xmlns="" id="{D84DF682-315C-4AD0-BD7D-706F46B37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3306" r="4170" b="4101"/>
          <a:stretch/>
        </p:blipFill>
        <p:spPr bwMode="auto">
          <a:xfrm>
            <a:off x="615434" y="1274701"/>
            <a:ext cx="6823630" cy="43085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4" y="285728"/>
            <a:ext cx="7700982" cy="534570"/>
          </a:xfrm>
        </p:spPr>
        <p:txBody>
          <a:bodyPr>
            <a:normAutofit fontScale="90000"/>
          </a:bodyPr>
          <a:lstStyle/>
          <a:p>
            <a:r>
              <a:rPr dirty="0"/>
              <a:t>Waarom basisvaardigheden ontwikkelen?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0256" y="1082376"/>
            <a:ext cx="6620862" cy="37147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Verbindend, ondernemend, volwaardig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Geletterdheid = dé basis voor groei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665 collega’s (oog voor iedereen)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Schijf van vijf basisvaardigheden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pic>
        <p:nvPicPr>
          <p:cNvPr id="1026" name="Picture 2" descr="http://www.deweblogvanhelmond.nl/wp-content/uploads/2013/11/Ed-de-Leeuw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991236"/>
            <a:ext cx="1663096" cy="198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bn.nl/uploads/IBN/Nieuws/Maarten_Giele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4104" y="3991236"/>
            <a:ext cx="1653706" cy="198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D004009-4695-4547-8B5A-B37E6F8B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56" y="3217256"/>
            <a:ext cx="2809616" cy="27539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565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onze werkwijze?</a:t>
            </a:r>
          </a:p>
        </p:txBody>
      </p:sp>
      <p:pic>
        <p:nvPicPr>
          <p:cNvPr id="2050" name="Picture 2" descr="https://www.ibn.nl/media/3293/ibn-illustraties_wll-kandidaat_tekst_2000.png?center=0.296137339055794,0.641666666666667&amp;mode=crop&amp;width=1200&amp;rnd=131922028060000000">
            <a:extLst>
              <a:ext uri="{FF2B5EF4-FFF2-40B4-BE49-F238E27FC236}">
                <a16:creationId xmlns:a16="http://schemas.microsoft.com/office/drawing/2014/main" xmlns="" id="{1D5FBF22-BB86-411D-A484-FFF7D686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" y="2060848"/>
            <a:ext cx="79549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xmlns="" id="{CA8FBA88-3EFC-47B2-853B-E8D7F33EE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434" y="1500174"/>
            <a:ext cx="7268934" cy="45931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Ontwikkeltraject van 23 maanden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26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Hoe gaan we te werk?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5434" y="1500174"/>
            <a:ext cx="7268934" cy="4593122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Vrijwilligheid</a:t>
            </a:r>
            <a:r>
              <a:rPr lang="nl-NL" sz="5100" dirty="0">
                <a:solidFill>
                  <a:srgbClr val="FF0000"/>
                </a:solidFill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Veiligheid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Dienstverband vereist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1,5 uur les in werktijd of eigen tijd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Deelname gedurende 23 maanden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100" dirty="0"/>
              <a:t>Mix van </a:t>
            </a:r>
            <a:r>
              <a:rPr lang="en-US" sz="5100" dirty="0" err="1"/>
              <a:t>cursisten</a:t>
            </a:r>
            <a:endParaRPr lang="nl-NL" sz="5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Geen erkend diploma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Kleine groepen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100" dirty="0"/>
              <a:t>Eigen trainers</a:t>
            </a:r>
            <a:r>
              <a:rPr lang="nl-NL" sz="5100" dirty="0">
                <a:solidFill>
                  <a:srgbClr val="FF000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5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100" dirty="0" err="1"/>
              <a:t>Aanpak</a:t>
            </a:r>
            <a:r>
              <a:rPr lang="en-US" sz="5100" dirty="0"/>
              <a:t> in DNA </a:t>
            </a:r>
            <a:r>
              <a:rPr lang="en-US" sz="5100" dirty="0" err="1"/>
              <a:t>organisatie</a:t>
            </a:r>
            <a:endParaRPr lang="nl-NL" sz="51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 descr="29-5-2012 8-39-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068960"/>
            <a:ext cx="1525262" cy="26228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71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gebeurt er in de praktijk?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5434" y="1500174"/>
            <a:ext cx="7196926" cy="37147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Nieuwe medewerkers meten (scan)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Intakegesprek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Start in taal-, reken- of computerles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Halfjaarlijks</a:t>
            </a:r>
            <a:r>
              <a:rPr lang="en-US" sz="2800" dirty="0"/>
              <a:t> </a:t>
            </a:r>
            <a:r>
              <a:rPr lang="en-US" sz="2800" dirty="0" err="1"/>
              <a:t>evaluatiemoment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lvl="1">
              <a:buNone/>
            </a:pPr>
            <a:endParaRPr lang="nl-NL" dirty="0"/>
          </a:p>
        </p:txBody>
      </p:sp>
      <p:pic>
        <p:nvPicPr>
          <p:cNvPr id="4" name="Afbeelding 3" descr="19-4-2012 15-57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47605"/>
            <a:ext cx="2664296" cy="1539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4016076" y="452682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MAATWERK !!</a:t>
            </a:r>
          </a:p>
        </p:txBody>
      </p:sp>
    </p:spTree>
    <p:extLst>
      <p:ext uri="{BB962C8B-B14F-4D97-AF65-F5344CB8AC3E}">
        <p14:creationId xmlns:p14="http://schemas.microsoft.com/office/powerpoint/2010/main" val="18871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kregen en krijgen we aandacht?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5434" y="1202676"/>
            <a:ext cx="6960364" cy="1652972"/>
          </a:xfrm>
        </p:spPr>
        <p:txBody>
          <a:bodyPr>
            <a:normAutofit fontScale="700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Presentaties (met ambassadeurs)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Bijeenkomsten voor medewerkers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Delen van successen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Week van de alfabetisering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Dag van de basisvaardigheden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6" name="Picture 2" descr="Afbeeldingsresultaat voor letterdo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6" y="2971969"/>
            <a:ext cx="1597203" cy="105029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19260" r="13423" b="22116"/>
          <a:stretch/>
        </p:blipFill>
        <p:spPr>
          <a:xfrm>
            <a:off x="147864" y="3510767"/>
            <a:ext cx="1109496" cy="158417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B885B2A-3505-4101-A87B-A9E9A291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530" y="3276774"/>
            <a:ext cx="1791619" cy="26324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B47B765-FA71-4F05-97C1-DFEC454E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104" y="4538222"/>
            <a:ext cx="1939065" cy="1371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07B8B8A-998A-49FB-B9E4-A75A7D58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24" y="1384681"/>
            <a:ext cx="1597203" cy="2039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B49B239F-D653-4565-BAE6-36520F3F6226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73" b="6341"/>
          <a:stretch/>
        </p:blipFill>
        <p:spPr bwMode="auto">
          <a:xfrm rot="461466">
            <a:off x="5461045" y="2736661"/>
            <a:ext cx="1182749" cy="13752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boek, plank, binnen, gevuld&#10;&#10;Automatisch gegenereerde beschrijving">
            <a:extLst>
              <a:ext uri="{FF2B5EF4-FFF2-40B4-BE49-F238E27FC236}">
                <a16:creationId xmlns:a16="http://schemas.microsoft.com/office/drawing/2014/main" xmlns="" id="{1460429A-C4FF-4748-8366-8053DC20E1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52" y="3883722"/>
            <a:ext cx="1284691" cy="17118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Afbeelding 7" descr="Afbeelding met binnen, persoon, zitten, man&#10;&#10;Automatisch gegenereerde beschrijving">
            <a:extLst>
              <a:ext uri="{FF2B5EF4-FFF2-40B4-BE49-F238E27FC236}">
                <a16:creationId xmlns:a16="http://schemas.microsoft.com/office/drawing/2014/main" xmlns="" id="{E4814017-1E5E-469F-9A56-A4809D0D67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7" y="4754152"/>
            <a:ext cx="1769984" cy="11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stimuleren we de cursisten?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5434" y="1067863"/>
            <a:ext cx="7268934" cy="4593122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400" dirty="0"/>
              <a:t>Huiswerk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400" dirty="0"/>
              <a:t>Bibliotheekabonnement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400" dirty="0"/>
              <a:t>Boekenkasten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400" dirty="0"/>
              <a:t>Doorverwijzen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400" dirty="0"/>
              <a:t>Begrijp je taal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9" y="4005064"/>
            <a:ext cx="1820878" cy="1655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7660">
            <a:off x="2305941" y="4763784"/>
            <a:ext cx="499350" cy="17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84" y="1156636"/>
            <a:ext cx="1658295" cy="2370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2AFB442-4B03-4E48-84D0-D9A04FA00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/>
          <a:stretch/>
        </p:blipFill>
        <p:spPr bwMode="auto">
          <a:xfrm>
            <a:off x="3877327" y="3805735"/>
            <a:ext cx="2095025" cy="174102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taalhuis">
            <a:extLst>
              <a:ext uri="{FF2B5EF4-FFF2-40B4-BE49-F238E27FC236}">
                <a16:creationId xmlns:a16="http://schemas.microsoft.com/office/drawing/2014/main" xmlns="" id="{74D8A7C8-F5CD-4183-974B-B9E1DD69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18" y="3691513"/>
            <a:ext cx="1555061" cy="19694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361</Words>
  <Application>Microsoft Office PowerPoint</Application>
  <PresentationFormat>Diavoorstelling (4:3)</PresentationFormat>
  <Paragraphs>163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PowerPoint-presentatie</vt:lpstr>
      <vt:lpstr>Waarom dit verhaal?</vt:lpstr>
      <vt:lpstr>Wat is het werkgebied van IBN?</vt:lpstr>
      <vt:lpstr>Waarom basisvaardigheden ontwikkelen?</vt:lpstr>
      <vt:lpstr>Wat is onze werkwijze?</vt:lpstr>
      <vt:lpstr>Hoe gaan we te werk?</vt:lpstr>
      <vt:lpstr>Wat gebeurt er in de praktijk?</vt:lpstr>
      <vt:lpstr>Hoe kregen en krijgen we aandacht?</vt:lpstr>
      <vt:lpstr>Hoe stimuleren we de cursisten?</vt:lpstr>
      <vt:lpstr>Welke lesmethoden gebruiken we?</vt:lpstr>
      <vt:lpstr>Wat doen we nog meer in de les?</vt:lpstr>
      <vt:lpstr>Wat doen we nog meer in de les?</vt:lpstr>
      <vt:lpstr>Wat doen we nog meer in de les?</vt:lpstr>
      <vt:lpstr>Aantal inschrijvingen</vt:lpstr>
      <vt:lpstr>Wat kan er nog beter?</vt:lpstr>
      <vt:lpstr>Bedankt voor uw aandacht</vt:lpstr>
    </vt:vector>
  </TitlesOfParts>
  <Company>IBN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mvb</dc:creator>
  <cp:lastModifiedBy>Marjolein Zinkstok</cp:lastModifiedBy>
  <cp:revision>294</cp:revision>
  <cp:lastPrinted>2015-11-12T10:57:59Z</cp:lastPrinted>
  <dcterms:created xsi:type="dcterms:W3CDTF">2011-10-18T09:52:12Z</dcterms:created>
  <dcterms:modified xsi:type="dcterms:W3CDTF">2019-10-22T07:09:41Z</dcterms:modified>
</cp:coreProperties>
</file>