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319" r:id="rId3"/>
    <p:sldId id="259" r:id="rId4"/>
    <p:sldId id="318" r:id="rId5"/>
    <p:sldId id="312" r:id="rId6"/>
    <p:sldId id="301" r:id="rId7"/>
    <p:sldId id="316" r:id="rId8"/>
    <p:sldId id="314" r:id="rId9"/>
    <p:sldId id="320" r:id="rId10"/>
    <p:sldId id="304" r:id="rId11"/>
    <p:sldId id="308" r:id="rId12"/>
    <p:sldId id="306" r:id="rId13"/>
    <p:sldId id="305" r:id="rId14"/>
    <p:sldId id="309" r:id="rId15"/>
    <p:sldId id="307" r:id="rId16"/>
    <p:sldId id="315" r:id="rId17"/>
    <p:sldId id="310" r:id="rId18"/>
    <p:sldId id="311" r:id="rId19"/>
  </p:sldIdLst>
  <p:sldSz cx="9144000" cy="5143500" type="screen16x9"/>
  <p:notesSz cx="6797675" cy="9928225"/>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D1"/>
    <a:srgbClr val="79C24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74218" autoAdjust="0"/>
  </p:normalViewPr>
  <p:slideViewPr>
    <p:cSldViewPr snapToGrid="0" snapToObjects="1">
      <p:cViewPr>
        <p:scale>
          <a:sx n="110" d="100"/>
          <a:sy n="110" d="100"/>
        </p:scale>
        <p:origin x="414" y="-12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nl-NL" dirty="0"/>
              <a:t>65 jarige mannen &amp; vrouwen </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nl-NL"/>
        </a:p>
      </c:txPr>
    </c:title>
    <c:autoTitleDeleted val="0"/>
    <c:plotArea>
      <c:layout/>
      <c:barChart>
        <c:barDir val="bar"/>
        <c:grouping val="clustered"/>
        <c:varyColors val="0"/>
        <c:ser>
          <c:idx val="1"/>
          <c:order val="1"/>
          <c:tx>
            <c:strRef>
              <c:f>Blad5!$L$34</c:f>
              <c:strCache>
                <c:ptCount val="1"/>
                <c:pt idx="0">
                  <c:v>levensverwachting</c:v>
                </c:pt>
              </c:strCache>
            </c:strRef>
          </c:tx>
          <c:spPr>
            <a:solidFill>
              <a:srgbClr val="FF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Blad5!$J$35:$J$37</c:f>
              <c:strCache>
                <c:ptCount val="3"/>
                <c:pt idx="0">
                  <c:v>Laag onderwijsniveau</c:v>
                </c:pt>
                <c:pt idx="1">
                  <c:v>Middelbaar onderwijsniveau</c:v>
                </c:pt>
                <c:pt idx="2">
                  <c:v>Hoog onderwijsniveau</c:v>
                </c:pt>
              </c:strCache>
            </c:strRef>
          </c:cat>
          <c:val>
            <c:numRef>
              <c:f>Blad5!$L$35:$L$37</c:f>
              <c:numCache>
                <c:formatCode>General</c:formatCode>
                <c:ptCount val="3"/>
                <c:pt idx="0">
                  <c:v>19.5</c:v>
                </c:pt>
                <c:pt idx="1">
                  <c:v>20.8</c:v>
                </c:pt>
                <c:pt idx="2">
                  <c:v>21.5</c:v>
                </c:pt>
              </c:numCache>
            </c:numRef>
          </c:val>
          <c:extLst>
            <c:ext xmlns:c16="http://schemas.microsoft.com/office/drawing/2014/chart" uri="{C3380CC4-5D6E-409C-BE32-E72D297353CC}">
              <c16:uniqueId val="{00000000-5482-416C-974C-9CF119E3076B}"/>
            </c:ext>
          </c:extLst>
        </c:ser>
        <c:ser>
          <c:idx val="2"/>
          <c:order val="2"/>
          <c:tx>
            <c:strRef>
              <c:f>Blad5!$M$34</c:f>
              <c:strCache>
                <c:ptCount val="1"/>
                <c:pt idx="0">
                  <c:v>in goed ervaren gezondheid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Blad5!$J$35:$J$37</c:f>
              <c:strCache>
                <c:ptCount val="3"/>
                <c:pt idx="0">
                  <c:v>Laag onderwijsniveau</c:v>
                </c:pt>
                <c:pt idx="1">
                  <c:v>Middelbaar onderwijsniveau</c:v>
                </c:pt>
                <c:pt idx="2">
                  <c:v>Hoog onderwijsniveau</c:v>
                </c:pt>
              </c:strCache>
            </c:strRef>
          </c:cat>
          <c:val>
            <c:numRef>
              <c:f>Blad5!$M$35:$M$37</c:f>
              <c:numCache>
                <c:formatCode>General</c:formatCode>
                <c:ptCount val="3"/>
                <c:pt idx="0">
                  <c:v>10.9</c:v>
                </c:pt>
                <c:pt idx="1">
                  <c:v>13.2</c:v>
                </c:pt>
                <c:pt idx="2">
                  <c:v>14.8</c:v>
                </c:pt>
              </c:numCache>
            </c:numRef>
          </c:val>
          <c:extLst>
            <c:ext xmlns:c16="http://schemas.microsoft.com/office/drawing/2014/chart" uri="{C3380CC4-5D6E-409C-BE32-E72D297353CC}">
              <c16:uniqueId val="{00000001-5482-416C-974C-9CF119E3076B}"/>
            </c:ext>
          </c:extLst>
        </c:ser>
        <c:dLbls>
          <c:dLblPos val="inEnd"/>
          <c:showLegendKey val="0"/>
          <c:showVal val="1"/>
          <c:showCatName val="0"/>
          <c:showSerName val="0"/>
          <c:showPercent val="0"/>
          <c:showBubbleSize val="0"/>
        </c:dLbls>
        <c:gapWidth val="247"/>
        <c:axId val="366294448"/>
        <c:axId val="366292480"/>
        <c:extLst>
          <c:ext xmlns:c15="http://schemas.microsoft.com/office/drawing/2012/chart" uri="{02D57815-91ED-43cb-92C2-25804820EDAC}">
            <c15:filteredBarSeries>
              <c15:ser>
                <c:idx val="0"/>
                <c:order val="0"/>
                <c:tx>
                  <c:strRef>
                    <c:extLst>
                      <c:ext uri="{02D57815-91ED-43cb-92C2-25804820EDAC}">
                        <c15:formulaRef>
                          <c15:sqref>Blad5!$K$34</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c:ext uri="{02D57815-91ED-43cb-92C2-25804820EDAC}">
                        <c15:formulaRef>
                          <c15:sqref>Blad5!$J$35:$J$37</c15:sqref>
                        </c15:formulaRef>
                      </c:ext>
                    </c:extLst>
                    <c:strCache>
                      <c:ptCount val="3"/>
                      <c:pt idx="0">
                        <c:v>Laag onderwijsniveau</c:v>
                      </c:pt>
                      <c:pt idx="1">
                        <c:v>Middelbaar onderwijsniveau</c:v>
                      </c:pt>
                      <c:pt idx="2">
                        <c:v>Hoog onderwijsniveau</c:v>
                      </c:pt>
                    </c:strCache>
                  </c:strRef>
                </c:cat>
                <c:val>
                  <c:numRef>
                    <c:extLst>
                      <c:ext uri="{02D57815-91ED-43cb-92C2-25804820EDAC}">
                        <c15:formulaRef>
                          <c15:sqref>Blad5!$K$35:$K$37</c15:sqref>
                        </c15:formulaRef>
                      </c:ext>
                    </c:extLst>
                    <c:numCache>
                      <c:formatCode>General</c:formatCode>
                      <c:ptCount val="3"/>
                    </c:numCache>
                  </c:numRef>
                </c:val>
                <c:extLst>
                  <c:ext xmlns:c16="http://schemas.microsoft.com/office/drawing/2014/chart" uri="{C3380CC4-5D6E-409C-BE32-E72D297353CC}">
                    <c16:uniqueId val="{00000002-5482-416C-974C-9CF119E3076B}"/>
                  </c:ext>
                </c:extLst>
              </c15:ser>
            </c15:filteredBarSeries>
          </c:ext>
        </c:extLst>
      </c:barChart>
      <c:catAx>
        <c:axId val="36629444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nl-NL"/>
          </a:p>
        </c:txPr>
        <c:crossAx val="366292480"/>
        <c:crosses val="autoZero"/>
        <c:auto val="1"/>
        <c:lblAlgn val="ctr"/>
        <c:lblOffset val="100"/>
        <c:noMultiLvlLbl val="0"/>
      </c:catAx>
      <c:valAx>
        <c:axId val="3662924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nl-NL"/>
          </a:p>
        </c:txPr>
        <c:crossAx val="366294448"/>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nl-NL"/>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E21E5D4-89D6-44AF-AB60-D015F31A7F82}" type="datetimeFigureOut">
              <a:rPr lang="nl-NL" smtClean="0"/>
              <a:t>25-5-2021</a:t>
            </a:fld>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90B3D06-D29E-4F44-BEE8-91C6C9A6CFAE}" type="slidenum">
              <a:rPr lang="nl-NL" smtClean="0"/>
              <a:t>‹nr.›</a:t>
            </a:fld>
            <a:endParaRPr lang="nl-NL"/>
          </a:p>
        </p:txBody>
      </p:sp>
    </p:spTree>
    <p:extLst>
      <p:ext uri="{BB962C8B-B14F-4D97-AF65-F5344CB8AC3E}">
        <p14:creationId xmlns:p14="http://schemas.microsoft.com/office/powerpoint/2010/main" val="2630812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B28B42A-A24D-4F80-A034-857305B698F8}" type="datetimeFigureOut">
              <a:rPr lang="nl-NL" smtClean="0"/>
              <a:t>25-5-2021</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BF30964-5500-4856-B9F5-E6D131C6C8F5}" type="slidenum">
              <a:rPr lang="nl-NL" smtClean="0"/>
              <a:t>‹nr.›</a:t>
            </a:fld>
            <a:endParaRPr lang="nl-NL"/>
          </a:p>
        </p:txBody>
      </p:sp>
    </p:spTree>
    <p:extLst>
      <p:ext uri="{BB962C8B-B14F-4D97-AF65-F5344CB8AC3E}">
        <p14:creationId xmlns:p14="http://schemas.microsoft.com/office/powerpoint/2010/main" val="346609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1</a:t>
            </a:fld>
            <a:endParaRPr lang="nl-NL"/>
          </a:p>
        </p:txBody>
      </p:sp>
    </p:spTree>
    <p:extLst>
      <p:ext uri="{BB962C8B-B14F-4D97-AF65-F5344CB8AC3E}">
        <p14:creationId xmlns:p14="http://schemas.microsoft.com/office/powerpoint/2010/main" val="385351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Voor de gezamenlijke O&amp;O organisaties is een uitgebreide literatuurstudie gedaan naar beïnvloedingsfactoren van eigen regie.</a:t>
            </a:r>
          </a:p>
          <a:p>
            <a:r>
              <a:rPr lang="nl-NL" baseline="0" dirty="0" smtClean="0"/>
              <a:t>Daar zijn 5 factoren naar voren gekomen; weten, kunnen, willen, durven en mogen. </a:t>
            </a:r>
          </a:p>
          <a:p>
            <a:r>
              <a:rPr lang="nl-NL" baseline="0" dirty="0" smtClean="0"/>
              <a:t>Deze 5 hangen samen met de 2 actoren (werkgever en werknemer) en de 3 gedragsclusters voor duurzame inzetbaarheid. Gezamenlijk is dit het 5x2x3 model. </a:t>
            </a:r>
          </a:p>
          <a:p>
            <a:endParaRPr lang="nl-NL" baseline="0" dirty="0" smtClean="0"/>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11</a:t>
            </a:fld>
            <a:endParaRPr lang="nl-NL"/>
          </a:p>
        </p:txBody>
      </p:sp>
    </p:spTree>
    <p:extLst>
      <p:ext uri="{BB962C8B-B14F-4D97-AF65-F5344CB8AC3E}">
        <p14:creationId xmlns:p14="http://schemas.microsoft.com/office/powerpoint/2010/main" val="384223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Het model op de slide is gebaseerd op het model van gepland gedrag van </a:t>
            </a:r>
            <a:r>
              <a:rPr lang="nl-NL" baseline="0" dirty="0" err="1" smtClean="0"/>
              <a:t>Icek</a:t>
            </a:r>
            <a:r>
              <a:rPr lang="nl-NL" baseline="0" dirty="0" smtClean="0"/>
              <a:t> </a:t>
            </a:r>
            <a:r>
              <a:rPr lang="nl-NL" baseline="0" dirty="0" err="1" smtClean="0"/>
              <a:t>Ajzen</a:t>
            </a:r>
            <a:r>
              <a:rPr lang="nl-NL" baseline="0" dirty="0" smtClean="0"/>
              <a:t>. De theorie van </a:t>
            </a:r>
            <a:r>
              <a:rPr lang="nl-NL" baseline="0" dirty="0" err="1" smtClean="0"/>
              <a:t>Ajzen</a:t>
            </a:r>
            <a:r>
              <a:rPr lang="nl-NL" baseline="0" dirty="0" smtClean="0"/>
              <a:t> stelt dat bewust gedrag direct voortkomt uit de intentie om het gedrag te vertonen. De intentie wordt volgens </a:t>
            </a:r>
            <a:r>
              <a:rPr lang="nl-NL" baseline="0" dirty="0" err="1" smtClean="0"/>
              <a:t>Ajzen</a:t>
            </a:r>
            <a:r>
              <a:rPr lang="nl-NL" baseline="0" dirty="0" smtClean="0"/>
              <a:t> bepaald door drie elementen: Houding, geloof in eigen kunnen en  omgevingsfactoren. Naast de intentie het willen is voor gedragsverandering ook het kunnen van belang. Je ziet dat er diverse interne en externe factoren invloed hebben op de intentie voordat het gedrag wordt. Dit model gaat over gepland/ bewust gedrag.</a:t>
            </a:r>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12</a:t>
            </a:fld>
            <a:endParaRPr lang="nl-NL"/>
          </a:p>
        </p:txBody>
      </p:sp>
    </p:spTree>
    <p:extLst>
      <p:ext uri="{BB962C8B-B14F-4D97-AF65-F5344CB8AC3E}">
        <p14:creationId xmlns:p14="http://schemas.microsoft.com/office/powerpoint/2010/main" val="3842233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Start bij het aanpakken van leefstijl met de probleemanalyse.</a:t>
            </a:r>
          </a:p>
          <a:p>
            <a:r>
              <a:rPr lang="nl-NL" baseline="0" dirty="0" smtClean="0"/>
              <a:t>Houd bij het bedenken van de interventie de bovenstaande tips in je achterhoofd.</a:t>
            </a:r>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13</a:t>
            </a:fld>
            <a:endParaRPr lang="nl-NL"/>
          </a:p>
        </p:txBody>
      </p:sp>
    </p:spTree>
    <p:extLst>
      <p:ext uri="{BB962C8B-B14F-4D97-AF65-F5344CB8AC3E}">
        <p14:creationId xmlns:p14="http://schemas.microsoft.com/office/powerpoint/2010/main" val="384223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Het BRAVO-Kompas geeft informatie en bevat instrumenten en praktijkvoorbeelden voor gezondheidsbeleid. Er is aandacht voor de BRAVO-thema’s: Bewegen, Roken, Alcohol, Voeding en Ontspanning. Per stap zijn de onderbouwing, handige tips, toegankelijke instrumenten en praktijkvoorbeelden beschikbaar.</a:t>
            </a:r>
          </a:p>
          <a:p>
            <a:endParaRPr lang="nl-NL" baseline="0" dirty="0" smtClean="0"/>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14</a:t>
            </a:fld>
            <a:endParaRPr lang="nl-NL"/>
          </a:p>
        </p:txBody>
      </p:sp>
    </p:spTree>
    <p:extLst>
      <p:ext uri="{BB962C8B-B14F-4D97-AF65-F5344CB8AC3E}">
        <p14:creationId xmlns:p14="http://schemas.microsoft.com/office/powerpoint/2010/main" val="384223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Kleine veranderingen samen hebben een groots effect. Om gezonder en vitaler te leven hoef je niet radicale wijzigingen in je levensstijl aan te brengen.</a:t>
            </a:r>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15</a:t>
            </a:fld>
            <a:endParaRPr lang="nl-NL"/>
          </a:p>
        </p:txBody>
      </p:sp>
    </p:spTree>
    <p:extLst>
      <p:ext uri="{BB962C8B-B14F-4D97-AF65-F5344CB8AC3E}">
        <p14:creationId xmlns:p14="http://schemas.microsoft.com/office/powerpoint/2010/main" val="384223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Voor meer voorbeelden voor het bevorderen van gezond gedrag vind je op https://www.gezondleven.be/gezond-leven-gezonde-omgeving/gedragsverandering-in-1-2-3/east-model </a:t>
            </a:r>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16</a:t>
            </a:fld>
            <a:endParaRPr lang="nl-NL"/>
          </a:p>
        </p:txBody>
      </p:sp>
    </p:spTree>
    <p:extLst>
      <p:ext uri="{BB962C8B-B14F-4D97-AF65-F5344CB8AC3E}">
        <p14:creationId xmlns:p14="http://schemas.microsoft.com/office/powerpoint/2010/main" val="2107780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Om mensen onbewust in de juiste richting te duwen kan je gebruik maken van nudging.</a:t>
            </a:r>
          </a:p>
          <a:p>
            <a:r>
              <a:rPr lang="nl-NL" baseline="0" dirty="0" smtClean="0"/>
              <a:t>Nudging is het aanbieden van de gezonde keuzes ook de makkelijkste keuzes te laten zijn.</a:t>
            </a:r>
          </a:p>
          <a:p>
            <a:r>
              <a:rPr lang="nl-NL" baseline="0" dirty="0" smtClean="0"/>
              <a:t>Bijvoorbeeld een trage lift, waardoor het nemen van de trap makkelijker is.</a:t>
            </a:r>
          </a:p>
          <a:p>
            <a:r>
              <a:rPr lang="nl-NL" baseline="0" dirty="0" smtClean="0"/>
              <a:t>Of de gezonde keuze in de kantine vooraan in het zicht voor een aantrekkelijke prijs.</a:t>
            </a:r>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17</a:t>
            </a:fld>
            <a:endParaRPr lang="nl-NL"/>
          </a:p>
        </p:txBody>
      </p:sp>
    </p:spTree>
    <p:extLst>
      <p:ext uri="{BB962C8B-B14F-4D97-AF65-F5344CB8AC3E}">
        <p14:creationId xmlns:p14="http://schemas.microsoft.com/office/powerpoint/2010/main" val="384223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Nudging kan worden ingezet wanneer een probleem wordt veroorzaakt door gewoontegedrag van mensen.</a:t>
            </a:r>
          </a:p>
          <a:p>
            <a:r>
              <a:rPr lang="nl-NL" baseline="0" dirty="0" smtClean="0"/>
              <a:t>Nudging onderscheidt zich van andere interventies doordat het inspeelt op het daadwerkelijke keuzemoment. Er is steeds meer bewijskracht dat nudging zou kunnen werken als alternatieve manier van gedragsbeïnvloeding bij een breed scala aan onderwerpen.</a:t>
            </a:r>
          </a:p>
          <a:p>
            <a:r>
              <a:rPr lang="nl-NL" baseline="0" dirty="0" smtClean="0"/>
              <a:t>Nudging kan ook bijdragen aan andere beleidsinstrumenten of interventies te versterken. Vanaf de onderkant van de ladder bekeken, kan nudging bijdragen aan alle interventies tot en met ‘keuzes sturen door middel van positieve prikkels (Geel). Zo kun je bijvoorbeeld in je manier van voorlichten </a:t>
            </a:r>
            <a:r>
              <a:rPr lang="nl-NL" baseline="0" dirty="0" err="1" smtClean="0"/>
              <a:t>nudgen</a:t>
            </a:r>
            <a:r>
              <a:rPr lang="nl-NL" baseline="0" dirty="0" smtClean="0"/>
              <a:t>.</a:t>
            </a:r>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18</a:t>
            </a:fld>
            <a:endParaRPr lang="nl-NL"/>
          </a:p>
        </p:txBody>
      </p:sp>
    </p:spTree>
    <p:extLst>
      <p:ext uri="{BB962C8B-B14F-4D97-AF65-F5344CB8AC3E}">
        <p14:creationId xmlns:p14="http://schemas.microsoft.com/office/powerpoint/2010/main" val="384223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Cijfers</a:t>
            </a:r>
            <a:r>
              <a:rPr lang="nl-NL" baseline="0" dirty="0" smtClean="0"/>
              <a:t> over roken, alcoholgebruik en overgewicht. Er is in 2020 een afname te zien in het aantal rokers en alcoholgebruik. Toch zullen nog een flink aantal mensen hun leefstijl moeten aapassen willen we de doelstellingen van 2040 halen.</a:t>
            </a:r>
          </a:p>
          <a:p>
            <a:r>
              <a:rPr lang="nl-NL" baseline="0" dirty="0" smtClean="0"/>
              <a:t>Het aantal mensen met overgewicht en obesitas is hoog. 50% van de volwassen Nederlanders heeft overgewicht. </a:t>
            </a:r>
          </a:p>
          <a:p>
            <a:r>
              <a:rPr lang="nl-NL" baseline="0" dirty="0" smtClean="0"/>
              <a:t>Onze doelgroep heeft vaker overwicht en een ongezonde leefstijl. </a:t>
            </a:r>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3</a:t>
            </a:fld>
            <a:endParaRPr lang="nl-NL"/>
          </a:p>
        </p:txBody>
      </p:sp>
    </p:spTree>
    <p:extLst>
      <p:ext uri="{BB962C8B-B14F-4D97-AF65-F5344CB8AC3E}">
        <p14:creationId xmlns:p14="http://schemas.microsoft.com/office/powerpoint/2010/main" val="384223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b="1" baseline="0" dirty="0" smtClean="0"/>
              <a:t>AOW leeftijd gekoppeld aan de levensverwachting</a:t>
            </a:r>
          </a:p>
          <a:p>
            <a:pPr eaLnBrk="1" hangingPunct="1"/>
            <a:r>
              <a:rPr lang="nl-NL" altLang="nl-NL" baseline="0" dirty="0" smtClean="0"/>
              <a:t>Langer doorwerken kan ook omdat we gemiddeld steeds ouder worden, zo is de gedachte.  De AOW leeftijd gaat gekoppeld worden aan de levensverwachting en kan dus verder stijgen.</a:t>
            </a:r>
          </a:p>
          <a:p>
            <a:pPr eaLnBrk="1" hangingPunct="1"/>
            <a:r>
              <a:rPr lang="nl-NL" altLang="nl-NL" baseline="0" dirty="0" smtClean="0"/>
              <a:t>Er wordt hierbij geen rekening gehouden met het feit dat bv laagopgeleiden een aanzienlijk lagere levensverwachting hebben (en nog sterker wanneer gekeken wordt naar de gezond ervaren levensverwachting).  </a:t>
            </a:r>
          </a:p>
          <a:p>
            <a:pPr marL="0" marR="0" indent="0" algn="l" defTabSz="914400" rtl="0" eaLnBrk="1" fontAlgn="auto" latinLnBrk="0" hangingPunct="1">
              <a:lnSpc>
                <a:spcPct val="100000"/>
              </a:lnSpc>
              <a:spcBef>
                <a:spcPts val="0"/>
              </a:spcBef>
              <a:spcAft>
                <a:spcPts val="0"/>
              </a:spcAft>
              <a:buClrTx/>
              <a:buSzTx/>
              <a:buFontTx/>
              <a:buNone/>
              <a:tabLst/>
              <a:defRPr/>
            </a:pPr>
            <a:r>
              <a:rPr lang="nl-NL" altLang="nl-NL" baseline="0" dirty="0" smtClean="0"/>
              <a:t>Bovendien hebben zij vaker (lichamelijke) beperkingen waardoor de vergrijzig sterker optreedt.. Daarnaast is  door de afschaffing van de WSW en de lagere instroom nieuw beschut de vergrijzing binnen beschut extra sterk..</a:t>
            </a:r>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4</a:t>
            </a:fld>
            <a:endParaRPr lang="nl-NL"/>
          </a:p>
        </p:txBody>
      </p:sp>
    </p:spTree>
    <p:extLst>
      <p:ext uri="{BB962C8B-B14F-4D97-AF65-F5344CB8AC3E}">
        <p14:creationId xmlns:p14="http://schemas.microsoft.com/office/powerpoint/2010/main" val="10518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het definiëren</a:t>
            </a:r>
            <a:r>
              <a:rPr lang="nl-NL" baseline="0" dirty="0" smtClean="0"/>
              <a:t> van gezondheid onderscheidt Machteld Huber 6 deelgebieden die hierop van invloed zijn:</a:t>
            </a:r>
          </a:p>
          <a:p>
            <a:pPr marL="171450" indent="-171450">
              <a:buFontTx/>
              <a:buChar char="-"/>
            </a:pPr>
            <a:r>
              <a:rPr lang="nl-NL" baseline="0" dirty="0" smtClean="0"/>
              <a:t>lichaamsfuncties, metaal welbevinden, zingeving, kwaliteit van leven, meedoen en dagelijks functioneren. </a:t>
            </a:r>
          </a:p>
          <a:p>
            <a:pPr marL="0" indent="0">
              <a:buFontTx/>
              <a:buNone/>
            </a:pPr>
            <a:r>
              <a:rPr lang="nl-NL" baseline="0" dirty="0" smtClean="0"/>
              <a:t>De term positieve gezondheid werd geïntroduceerd om verwarring te voorkomen met de beschrijving van gezondheid als ‘afwezigheid van ziekte’. </a:t>
            </a:r>
          </a:p>
          <a:p>
            <a:pPr marL="0" indent="0">
              <a:buFontTx/>
              <a:buNone/>
            </a:pPr>
            <a:r>
              <a:rPr lang="nl-NL" baseline="0" dirty="0" smtClean="0"/>
              <a:t>Het model kan worden gebruikt om in gesprek te gaan over verbeteren van de positieve gezondheid. </a:t>
            </a:r>
          </a:p>
          <a:p>
            <a:pPr marL="0" indent="0">
              <a:buFontTx/>
              <a:buNone/>
            </a:pPr>
            <a:r>
              <a:rPr lang="nl-NL" baseline="0" dirty="0" smtClean="0"/>
              <a:t>Het groeien in dimensies van positieve gezondheid wordt door de patiënt zelf bepaald.</a:t>
            </a:r>
            <a:endParaRPr lang="nl-NL" dirty="0"/>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5</a:t>
            </a:fld>
            <a:endParaRPr lang="nl-NL"/>
          </a:p>
        </p:txBody>
      </p:sp>
    </p:spTree>
    <p:extLst>
      <p:ext uri="{BB962C8B-B14F-4D97-AF65-F5344CB8AC3E}">
        <p14:creationId xmlns:p14="http://schemas.microsoft.com/office/powerpoint/2010/main" val="384223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Thinking </a:t>
            </a:r>
            <a:r>
              <a:rPr lang="nl-NL" baseline="0" dirty="0" err="1" smtClean="0"/>
              <a:t>fast</a:t>
            </a:r>
            <a:r>
              <a:rPr lang="nl-NL" baseline="0" dirty="0" smtClean="0"/>
              <a:t> en slow is een bestseller van Daniel </a:t>
            </a:r>
            <a:r>
              <a:rPr lang="nl-NL" baseline="0" dirty="0" err="1" smtClean="0"/>
              <a:t>Kahneman</a:t>
            </a:r>
            <a:r>
              <a:rPr lang="nl-NL" baseline="0" dirty="0" smtClean="0"/>
              <a:t>. </a:t>
            </a:r>
          </a:p>
          <a:p>
            <a:r>
              <a:rPr lang="nl-NL" baseline="0" dirty="0" smtClean="0"/>
              <a:t>Daniel </a:t>
            </a:r>
            <a:r>
              <a:rPr lang="nl-NL" baseline="0" dirty="0" err="1" smtClean="0"/>
              <a:t>Kahneman</a:t>
            </a:r>
            <a:r>
              <a:rPr lang="nl-NL" baseline="0" dirty="0" smtClean="0"/>
              <a:t> stelt het traditionele rationale beslissingsmodel ter discussie. </a:t>
            </a:r>
          </a:p>
          <a:p>
            <a:r>
              <a:rPr lang="nl-NL" baseline="0" dirty="0" smtClean="0"/>
              <a:t>Hij beschrijft in de 2 manier van denken die maken hoe we beslissingen nemen en keuzes maken.</a:t>
            </a:r>
          </a:p>
          <a:p>
            <a:r>
              <a:rPr lang="nl-NL" baseline="0" dirty="0" smtClean="0"/>
              <a:t>Het ene systeem is het snelle, intuïtieve en emotionele manier. De ander langzaam, bedachtzaam en meer logisch. Idealiter werken de 2 systemen samen, echter bij stress en schaarste zal systeem 1 de overhand nemen.</a:t>
            </a:r>
          </a:p>
          <a:p>
            <a:endParaRPr lang="nl-NL" baseline="0" dirty="0" smtClean="0"/>
          </a:p>
          <a:p>
            <a:endParaRPr lang="nl-NL" baseline="0" dirty="0" smtClean="0"/>
          </a:p>
          <a:p>
            <a:r>
              <a:rPr lang="nl-NL" baseline="0" dirty="0" smtClean="0"/>
              <a:t>Onze doelgroep heeft vaak te maken met stress. Stress zorgt ervoor dat het snelle brein de overhand neemt. </a:t>
            </a:r>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6</a:t>
            </a:fld>
            <a:endParaRPr lang="nl-NL"/>
          </a:p>
        </p:txBody>
      </p:sp>
    </p:spTree>
    <p:extLst>
      <p:ext uri="{BB962C8B-B14F-4D97-AF65-F5344CB8AC3E}">
        <p14:creationId xmlns:p14="http://schemas.microsoft.com/office/powerpoint/2010/main" val="384223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Ons leven wordt bepaald door dingen waar we te weinig van hebben. Of het nu gebrek aan tijd, geld, voedsel, sociale contacten of iets anders is: schaarste stuurt onze aandacht. Dat levert een zeker voordeel op: het dwingt ons ons te concentreren, dat is bijvoorbeeld waarom we beter kunnen presteren als we een deadline (schaarste aan tijd) hebben. Maar er schuilt ook een gevaar in: schaarste veroorzaakt tunnelvisie en beperkt ons denkvermogen. </a:t>
            </a:r>
          </a:p>
          <a:p>
            <a:r>
              <a:rPr lang="nl-NL" baseline="0" dirty="0" smtClean="0"/>
              <a:t>Armoede (langdurige schaarste) zorgt er bijvoorbeeld voor dat men moeilijk nieuwe vaardigheden aan kan leren en gebrek aan tijd leidt ertoe dat we op de lange termijn steeds onverstandigere beslissingen nemen. De inzichten in 'Schaarste' hebben verregaande gevolgen voor zaken zoals armoedebestrijding, scholing, obesitas, verkeersveiligheid en werkloosheid. </a:t>
            </a:r>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7</a:t>
            </a:fld>
            <a:endParaRPr lang="nl-NL"/>
          </a:p>
        </p:txBody>
      </p:sp>
    </p:spTree>
    <p:extLst>
      <p:ext uri="{BB962C8B-B14F-4D97-AF65-F5344CB8AC3E}">
        <p14:creationId xmlns:p14="http://schemas.microsoft.com/office/powerpoint/2010/main" val="1094958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Er bestaat een behoorlijk verschil tussen wat van burgers wordt verwacht en wat zij daadwerkelijk aankunnen. De groep voor wie de eisen soms te hoog gegrepen zijn, is niet beperkt tot een kleine groep ‘kwetsbaren’ zoals mensen met een laag IQ.  Ook mensen met een goede opleiding en een goede maatschappelijke positie kunnen in situaties verzeild raken waarin hun redzaamheid ontoereikend is, zeker op momenten dat het leven tegenzit. Dat is niet omdat hun intelligentie of kennis tekortschiet, maar omdat er een beroep wordt gedaan op allerlei andere mentale vermogens, zoals het vermogen om in actie te komen, om het hoofd voldoende koel te houden, en om vast te houden aan goede voornemens.</a:t>
            </a:r>
          </a:p>
          <a:p>
            <a:endParaRPr lang="nl-NL" baseline="0" dirty="0" smtClean="0"/>
          </a:p>
          <a:p>
            <a:r>
              <a:rPr lang="nl-NL" baseline="0" dirty="0" smtClean="0"/>
              <a:t>Dit rapport zet een volgende stap en richt zich op ‘</a:t>
            </a:r>
            <a:r>
              <a:rPr lang="nl-NL" baseline="0" dirty="0" err="1" smtClean="0"/>
              <a:t>doenvermogen</a:t>
            </a:r>
            <a:r>
              <a:rPr lang="nl-NL" baseline="0" dirty="0" smtClean="0"/>
              <a:t>’, dat men in het dagelijks leven vaak aanduidt als ‘persoonlijkheid’ of ‘karakter’. Met dit neologisme doelen we op non-cognitieve vermogens, zoals een doel stellen en een plan maken, in actie komen, volhouden en om kunnen gaan met verleidingen en tegenslag.</a:t>
            </a:r>
          </a:p>
          <a:p>
            <a:endParaRPr lang="nl-NL" baseline="0" dirty="0" smtClean="0"/>
          </a:p>
          <a:p>
            <a:r>
              <a:rPr lang="nl-NL" baseline="0" dirty="0" smtClean="0"/>
              <a:t>Aan de basis van dit </a:t>
            </a:r>
            <a:r>
              <a:rPr lang="nl-NL" baseline="0" dirty="0" err="1" smtClean="0"/>
              <a:t>doenvermogen</a:t>
            </a:r>
            <a:r>
              <a:rPr lang="nl-NL" baseline="0" dirty="0" smtClean="0"/>
              <a:t> liggen een drietal persoonskenmerken: temperament, zelfcontrole en overtuiging.</a:t>
            </a:r>
          </a:p>
          <a:p>
            <a:r>
              <a:rPr lang="nl-NL" baseline="0" dirty="0" smtClean="0"/>
              <a:t>Deze niet-cognitieve kenmerken hangen inderdaad samen met de mentale vermogens die in dit rapport centraal staan.</a:t>
            </a:r>
          </a:p>
          <a:p>
            <a:r>
              <a:rPr lang="nl-NL" baseline="0" dirty="0" smtClean="0"/>
              <a:t>Niet alle burgers hebben in aanleg gelijke kansen op redzaamheid. Niet-cognitieve persoonskenmerken hebben immers een erfelijke component, net als intelligentie.</a:t>
            </a:r>
          </a:p>
          <a:p>
            <a:r>
              <a:rPr lang="nl-NL" baseline="0" dirty="0" smtClean="0"/>
              <a:t> Verkeerde keuzes of passiviteit hoeven niet per se te duiden op onwil, maar ook kunnen duiden op onvermogen of overbelasting. Sommige mensen staan op het gebied van redzaamheid nu eenmaal voor een grotere opgave dan anderen, niet alleen vanwege verschillen in cognitief vermogen, maar ook doordat zij bepaalde moeilijk veranderbare persoonskenmerken hebben meegekregen die een relatief grote kans op problemen geven.</a:t>
            </a:r>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8</a:t>
            </a:fld>
            <a:endParaRPr lang="nl-NL"/>
          </a:p>
        </p:txBody>
      </p:sp>
    </p:spTree>
    <p:extLst>
      <p:ext uri="{BB962C8B-B14F-4D97-AF65-F5344CB8AC3E}">
        <p14:creationId xmlns:p14="http://schemas.microsoft.com/office/powerpoint/2010/main" val="140480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Waarom doe je nou niet gewoon wat ik zeg?</a:t>
            </a:r>
            <a:r>
              <a:rPr lang="nl-NL" dirty="0" smtClean="0"/>
              <a:t/>
            </a:r>
            <a:br>
              <a:rPr lang="nl-NL" dirty="0" smtClean="0"/>
            </a:br>
            <a:r>
              <a:rPr lang="nl-NL" dirty="0" smtClean="0"/>
              <a:t>Hilde Jans houdt zich als trainer bezig met verandering en groei van mensen. Als psycholoog is ze altijd geïnteresseerd in het gedrag van mensen, wat iemand beweegt en motiveert. </a:t>
            </a:r>
          </a:p>
          <a:p>
            <a:r>
              <a:rPr lang="nl-NL" dirty="0" smtClean="0"/>
              <a:t>In een persoonlijk verhaal vertelt Hilde hoe je mensen motiveert, wat werkt wel en wat werkt juist niet. Deze persoonlijke ervaring is de eerste stap in de totstandkoming van het ‘Waarom doe je nou niet gewoon wat ik zeg?</a:t>
            </a:r>
          </a:p>
          <a:p>
            <a:r>
              <a:rPr lang="nl-NL" dirty="0" smtClean="0"/>
              <a:t>‘</a:t>
            </a:r>
          </a:p>
          <a:p>
            <a:r>
              <a:rPr lang="nl-NL" b="1" dirty="0" smtClean="0"/>
              <a:t>Empathie</a:t>
            </a:r>
            <a:r>
              <a:rPr lang="nl-NL" b="1" baseline="0" dirty="0" smtClean="0"/>
              <a:t> of sympathie?</a:t>
            </a:r>
            <a:endParaRPr lang="nl-NL" b="1" dirty="0" smtClean="0"/>
          </a:p>
          <a:p>
            <a:r>
              <a:rPr lang="nl-NL" dirty="0" smtClean="0"/>
              <a:t>Als een leerling ‘niet gemotiveerd’ is, bedoelen we meestal dat hij of zij niet gemotiveerd is om dat te doen wat jij als docent of begeleider graag wilt. Maar het gaat er vooral om hoe je een leerling intrinsiek weet te motiveren. Is je uitgangspunt sympathie en wil je vooral helpen, of vind je dat ze het vooral zelf moeten doen en zet je in op empathie? In de film ‘Empathie of sympathie…’ legt Hilde Jans uit hoe dat werkt.</a:t>
            </a:r>
            <a:endParaRPr lang="nl-NL" dirty="0"/>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9</a:t>
            </a:fld>
            <a:endParaRPr lang="nl-NL"/>
          </a:p>
        </p:txBody>
      </p:sp>
    </p:spTree>
    <p:extLst>
      <p:ext uri="{BB962C8B-B14F-4D97-AF65-F5344CB8AC3E}">
        <p14:creationId xmlns:p14="http://schemas.microsoft.com/office/powerpoint/2010/main" val="286633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Zowel  individuele  als  organisatorische  factoren zijn van invloed op de eigen regie van de werknemers. Deze twee invalshoeken zijn terug te vinden in de linker- respectievelijk rechterzijde van het Eigen regie-model.</a:t>
            </a:r>
          </a:p>
          <a:p>
            <a:r>
              <a:rPr lang="nl-NL" baseline="0" dirty="0" smtClean="0"/>
              <a:t>Met hierin onderscheid tussen zichtbare en tastbare factoren en niet zichtbare factoren. Deze tweedeling komt tot uitdrukking in de bovenkant en onderkant van het model. Het model laat aspecten zien die samen bepalen of werknemers de regie over hun gezondheid en vitaliteit (kunnen) nemen. </a:t>
            </a:r>
          </a:p>
          <a:p>
            <a:r>
              <a:rPr lang="nl-NL" baseline="0" dirty="0" smtClean="0"/>
              <a:t>Aanbevelingen voor HR:</a:t>
            </a:r>
          </a:p>
          <a:p>
            <a:pPr marL="171450" indent="-171450">
              <a:buFontTx/>
              <a:buChar char="-"/>
            </a:pPr>
            <a:r>
              <a:rPr lang="nl-NL" b="1" baseline="0" dirty="0" smtClean="0"/>
              <a:t>Bewust zijn. </a:t>
            </a:r>
            <a:r>
              <a:rPr lang="nl-NL" baseline="0" dirty="0" smtClean="0"/>
              <a:t>Wanneer  werknemers  beter  weten dat zij zelf verantwoordelijk zijn voor hun gezondheid en dat dit voor hen van belang is, dan blijken ze meer eigen regie te nemen. Een combinatie van gezondheidseducatie en individuele beleving zal de bewustwording op dit gebied vergroten. </a:t>
            </a:r>
          </a:p>
          <a:p>
            <a:pPr marL="171450" indent="-171450">
              <a:buFontTx/>
              <a:buChar char="-"/>
            </a:pPr>
            <a:r>
              <a:rPr lang="nl-NL" b="1" baseline="0" dirty="0" smtClean="0"/>
              <a:t>Mogen</a:t>
            </a:r>
            <a:r>
              <a:rPr lang="nl-NL" baseline="0" dirty="0" smtClean="0"/>
              <a:t>: medewerkers die in een organisatie werken waarbij </a:t>
            </a:r>
            <a:r>
              <a:rPr lang="nl-NL" sz="1200" kern="1200" dirty="0" smtClean="0">
                <a:solidFill>
                  <a:schemeClr val="tx1"/>
                </a:solidFill>
                <a:effectLst/>
                <a:latin typeface="+mn-lt"/>
                <a:ea typeface="+mn-ea"/>
                <a:cs typeface="+mn-cs"/>
              </a:rPr>
              <a:t>die</a:t>
            </a:r>
            <a:r>
              <a:rPr lang="nl-NL" sz="1200" kern="1200" baseline="0" dirty="0" smtClean="0">
                <a:solidFill>
                  <a:schemeClr val="tx1"/>
                </a:solidFill>
                <a:effectLst/>
                <a:latin typeface="+mn-lt"/>
                <a:ea typeface="+mn-ea"/>
                <a:cs typeface="+mn-cs"/>
              </a:rPr>
              <a:t> gezondheidsbeleid uitdragen</a:t>
            </a:r>
            <a:r>
              <a:rPr lang="nl-NL" sz="1200" kern="1200" dirty="0" smtClean="0">
                <a:solidFill>
                  <a:schemeClr val="tx1"/>
                </a:solidFill>
                <a:effectLst/>
                <a:latin typeface="+mn-lt"/>
                <a:ea typeface="+mn-ea"/>
                <a:cs typeface="+mn-cs"/>
              </a:rPr>
              <a:t> – scoren beter op de eigen regie dan medewerkers die niet het idee hebben dat gezondheid onderdeel is van de organisatiecultuur. </a:t>
            </a:r>
          </a:p>
          <a:p>
            <a:pPr marL="171450" indent="-171450">
              <a:buFontTx/>
              <a:buChar char="-"/>
            </a:pPr>
            <a:r>
              <a:rPr lang="nl-NL" sz="1200" b="1" kern="1200" baseline="0" dirty="0" smtClean="0">
                <a:solidFill>
                  <a:schemeClr val="tx1"/>
                </a:solidFill>
                <a:effectLst/>
                <a:latin typeface="+mn-lt"/>
                <a:ea typeface="+mn-ea"/>
                <a:cs typeface="+mn-cs"/>
              </a:rPr>
              <a:t>Willen: </a:t>
            </a:r>
            <a:r>
              <a:rPr lang="nl-NL" sz="1200" kern="1200" dirty="0" smtClean="0">
                <a:solidFill>
                  <a:schemeClr val="tx1"/>
                </a:solidFill>
                <a:effectLst/>
                <a:latin typeface="+mn-lt"/>
                <a:ea typeface="+mn-ea"/>
                <a:cs typeface="+mn-cs"/>
              </a:rPr>
              <a:t>Gezond gedrag lijkt dus vooral “leuk” te moeten zijn. Onderzoek toont aan dat als gezond gedrag prettiger en gemakkelijker is dan ongezond gedrag, iedereen hier eerder voor kiest. </a:t>
            </a:r>
            <a:endParaRPr lang="nl-NL" baseline="0" dirty="0" smtClean="0"/>
          </a:p>
          <a:p>
            <a:pPr marL="171450" indent="-171450">
              <a:buFontTx/>
              <a:buChar char="-"/>
            </a:pPr>
            <a:endParaRPr lang="nl-NL" baseline="0" dirty="0" smtClean="0"/>
          </a:p>
        </p:txBody>
      </p:sp>
      <p:sp>
        <p:nvSpPr>
          <p:cNvPr id="4" name="Tijdelijke aanduiding voor dianummer 3"/>
          <p:cNvSpPr>
            <a:spLocks noGrp="1"/>
          </p:cNvSpPr>
          <p:nvPr>
            <p:ph type="sldNum" sz="quarter" idx="10"/>
          </p:nvPr>
        </p:nvSpPr>
        <p:spPr/>
        <p:txBody>
          <a:bodyPr/>
          <a:lstStyle/>
          <a:p>
            <a:fld id="{3BF30964-5500-4856-B9F5-E6D131C6C8F5}" type="slidenum">
              <a:rPr lang="nl-NL" smtClean="0"/>
              <a:t>10</a:t>
            </a:fld>
            <a:endParaRPr lang="nl-NL"/>
          </a:p>
        </p:txBody>
      </p:sp>
    </p:spTree>
    <p:extLst>
      <p:ext uri="{BB962C8B-B14F-4D97-AF65-F5344CB8AC3E}">
        <p14:creationId xmlns:p14="http://schemas.microsoft.com/office/powerpoint/2010/main" val="3842233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 name="Afbeelding 1" descr="SBCM_M5000_2019_Powerpoint_master_1_PP_02_300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24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p>
            <a:r>
              <a:rPr lang="nl-NL"/>
              <a:t>Titelstijl van model bewerken</a:t>
            </a:r>
          </a:p>
        </p:txBody>
      </p:sp>
      <p:sp>
        <p:nvSpPr>
          <p:cNvPr id="3" name="Tijdelijke aanduiding voor verticale tekst 2"/>
          <p:cNvSpPr>
            <a:spLocks noGrp="1"/>
          </p:cNvSpPr>
          <p:nvPr>
            <p:ph type="body" orient="vert" idx="1"/>
          </p:nvPr>
        </p:nvSpPr>
        <p:spPr>
          <a:xfrm>
            <a:off x="457200" y="1200151"/>
            <a:ext cx="8229600" cy="3394472"/>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p>
            <a:fld id="{E3092C9E-8017-604B-97CF-F07265FC44E5}" type="datetimeFigureOut">
              <a:t>25-5-2021</a:t>
            </a:fld>
            <a:endParaRPr lang="nl-NL"/>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p>
            <a:fld id="{8610B8C9-044C-EC4D-AA5A-AC26129A44A6}" type="slidenum">
              <a:t>‹nr.›</a:t>
            </a:fld>
            <a:endParaRPr lang="nl-NL"/>
          </a:p>
        </p:txBody>
      </p:sp>
    </p:spTree>
    <p:extLst>
      <p:ext uri="{BB962C8B-B14F-4D97-AF65-F5344CB8AC3E}">
        <p14:creationId xmlns:p14="http://schemas.microsoft.com/office/powerpoint/2010/main" val="4338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a:prstGeom prst="rect">
            <a:avLst/>
          </a:prstGeo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05979"/>
            <a:ext cx="6019800" cy="4388644"/>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p>
            <a:fld id="{E3092C9E-8017-604B-97CF-F07265FC44E5}" type="datetimeFigureOut">
              <a:t>25-5-2021</a:t>
            </a:fld>
            <a:endParaRPr lang="nl-NL"/>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p>
            <a:fld id="{8610B8C9-044C-EC4D-AA5A-AC26129A44A6}" type="slidenum">
              <a:t>‹nr.›</a:t>
            </a:fld>
            <a:endParaRPr lang="nl-NL"/>
          </a:p>
        </p:txBody>
      </p:sp>
    </p:spTree>
    <p:extLst>
      <p:ext uri="{BB962C8B-B14F-4D97-AF65-F5344CB8AC3E}">
        <p14:creationId xmlns:p14="http://schemas.microsoft.com/office/powerpoint/2010/main" val="354157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p>
            <a:r>
              <a:rPr lang="nl-NL"/>
              <a:t>Titelstijl van model bewerken</a:t>
            </a:r>
          </a:p>
        </p:txBody>
      </p:sp>
      <p:sp>
        <p:nvSpPr>
          <p:cNvPr id="3" name="Tijdelijke aanduiding voor inhoud 2"/>
          <p:cNvSpPr>
            <a:spLocks noGrp="1"/>
          </p:cNvSpPr>
          <p:nvPr>
            <p:ph idx="1"/>
          </p:nvPr>
        </p:nvSpPr>
        <p:spPr>
          <a:xfrm>
            <a:off x="457200" y="1200151"/>
            <a:ext cx="8229600" cy="3394472"/>
          </a:xfrm>
          <a:prstGeom prst="rect">
            <a:avLst/>
          </a:prstGeo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p>
            <a:fld id="{E3092C9E-8017-604B-97CF-F07265FC44E5}" type="datetimeFigureOut">
              <a:t>25-5-2021</a:t>
            </a:fld>
            <a:endParaRPr lang="nl-NL"/>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p>
            <a:fld id="{8610B8C9-044C-EC4D-AA5A-AC26129A44A6}" type="slidenum">
              <a:t>‹nr.›</a:t>
            </a:fld>
            <a:endParaRPr lang="nl-NL"/>
          </a:p>
        </p:txBody>
      </p:sp>
    </p:spTree>
    <p:extLst>
      <p:ext uri="{BB962C8B-B14F-4D97-AF65-F5344CB8AC3E}">
        <p14:creationId xmlns:p14="http://schemas.microsoft.com/office/powerpoint/2010/main" val="348774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p>
            <a:fld id="{E3092C9E-8017-604B-97CF-F07265FC44E5}" type="datetimeFigureOut">
              <a:t>25-5-2021</a:t>
            </a:fld>
            <a:endParaRPr lang="nl-NL"/>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p>
            <a:fld id="{8610B8C9-044C-EC4D-AA5A-AC26129A44A6}" type="slidenum">
              <a:t>‹nr.›</a:t>
            </a:fld>
            <a:endParaRPr lang="nl-NL"/>
          </a:p>
        </p:txBody>
      </p:sp>
    </p:spTree>
    <p:extLst>
      <p:ext uri="{BB962C8B-B14F-4D97-AF65-F5344CB8AC3E}">
        <p14:creationId xmlns:p14="http://schemas.microsoft.com/office/powerpoint/2010/main" val="141830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4767263"/>
            <a:ext cx="2133600" cy="273844"/>
          </a:xfrm>
          <a:prstGeom prst="rect">
            <a:avLst/>
          </a:prstGeom>
        </p:spPr>
        <p:txBody>
          <a:bodyPr/>
          <a:lstStyle/>
          <a:p>
            <a:fld id="{E3092C9E-8017-604B-97CF-F07265FC44E5}" type="datetimeFigureOut">
              <a:t>25-5-2021</a:t>
            </a:fld>
            <a:endParaRPr lang="nl-NL"/>
          </a:p>
        </p:txBody>
      </p:sp>
      <p:sp>
        <p:nvSpPr>
          <p:cNvPr id="6" name="Tijdelijke aanduiding voor voettekst 5"/>
          <p:cNvSpPr>
            <a:spLocks noGrp="1"/>
          </p:cNvSpPr>
          <p:nvPr>
            <p:ph type="ftr" sz="quarter" idx="11"/>
          </p:nvPr>
        </p:nvSpPr>
        <p:spPr>
          <a:xfrm>
            <a:off x="3124200" y="4767263"/>
            <a:ext cx="2895600" cy="273844"/>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4767263"/>
            <a:ext cx="2133600" cy="273844"/>
          </a:xfrm>
          <a:prstGeom prst="rect">
            <a:avLst/>
          </a:prstGeom>
        </p:spPr>
        <p:txBody>
          <a:bodyPr/>
          <a:lstStyle/>
          <a:p>
            <a:fld id="{8610B8C9-044C-EC4D-AA5A-AC26129A44A6}" type="slidenum">
              <a:t>‹nr.›</a:t>
            </a:fld>
            <a:endParaRPr lang="nl-NL"/>
          </a:p>
        </p:txBody>
      </p:sp>
    </p:spTree>
    <p:extLst>
      <p:ext uri="{BB962C8B-B14F-4D97-AF65-F5344CB8AC3E}">
        <p14:creationId xmlns:p14="http://schemas.microsoft.com/office/powerpoint/2010/main" val="207412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457200" y="4767263"/>
            <a:ext cx="2133600" cy="273844"/>
          </a:xfrm>
          <a:prstGeom prst="rect">
            <a:avLst/>
          </a:prstGeom>
        </p:spPr>
        <p:txBody>
          <a:bodyPr/>
          <a:lstStyle/>
          <a:p>
            <a:fld id="{E3092C9E-8017-604B-97CF-F07265FC44E5}" type="datetimeFigureOut">
              <a:t>25-5-2021</a:t>
            </a:fld>
            <a:endParaRPr lang="nl-NL"/>
          </a:p>
        </p:txBody>
      </p:sp>
      <p:sp>
        <p:nvSpPr>
          <p:cNvPr id="8" name="Tijdelijke aanduiding voor voettekst 7"/>
          <p:cNvSpPr>
            <a:spLocks noGrp="1"/>
          </p:cNvSpPr>
          <p:nvPr>
            <p:ph type="ftr" sz="quarter" idx="11"/>
          </p:nvPr>
        </p:nvSpPr>
        <p:spPr>
          <a:xfrm>
            <a:off x="3124200" y="4767263"/>
            <a:ext cx="2895600" cy="273844"/>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4767263"/>
            <a:ext cx="2133600" cy="273844"/>
          </a:xfrm>
          <a:prstGeom prst="rect">
            <a:avLst/>
          </a:prstGeom>
        </p:spPr>
        <p:txBody>
          <a:bodyPr/>
          <a:lstStyle/>
          <a:p>
            <a:fld id="{8610B8C9-044C-EC4D-AA5A-AC26129A44A6}" type="slidenum">
              <a:t>‹nr.›</a:t>
            </a:fld>
            <a:endParaRPr lang="nl-NL"/>
          </a:p>
        </p:txBody>
      </p:sp>
    </p:spTree>
    <p:extLst>
      <p:ext uri="{BB962C8B-B14F-4D97-AF65-F5344CB8AC3E}">
        <p14:creationId xmlns:p14="http://schemas.microsoft.com/office/powerpoint/2010/main" val="115397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p>
            <a:r>
              <a:rPr lang="nl-NL"/>
              <a:t>Titelstijl van model bewerken</a:t>
            </a:r>
          </a:p>
        </p:txBody>
      </p:sp>
      <p:sp>
        <p:nvSpPr>
          <p:cNvPr id="3" name="Tijdelijke aanduiding voor datum 2"/>
          <p:cNvSpPr>
            <a:spLocks noGrp="1"/>
          </p:cNvSpPr>
          <p:nvPr>
            <p:ph type="dt" sz="half" idx="10"/>
          </p:nvPr>
        </p:nvSpPr>
        <p:spPr>
          <a:xfrm>
            <a:off x="457200" y="4767263"/>
            <a:ext cx="2133600" cy="273844"/>
          </a:xfrm>
          <a:prstGeom prst="rect">
            <a:avLst/>
          </a:prstGeom>
        </p:spPr>
        <p:txBody>
          <a:bodyPr/>
          <a:lstStyle/>
          <a:p>
            <a:fld id="{E3092C9E-8017-604B-97CF-F07265FC44E5}" type="datetimeFigureOut">
              <a:t>25-5-2021</a:t>
            </a:fld>
            <a:endParaRPr lang="nl-NL"/>
          </a:p>
        </p:txBody>
      </p:sp>
      <p:sp>
        <p:nvSpPr>
          <p:cNvPr id="4" name="Tijdelijke aanduiding voor voettekst 3"/>
          <p:cNvSpPr>
            <a:spLocks noGrp="1"/>
          </p:cNvSpPr>
          <p:nvPr>
            <p:ph type="ftr" sz="quarter" idx="11"/>
          </p:nvPr>
        </p:nvSpPr>
        <p:spPr>
          <a:xfrm>
            <a:off x="3124200" y="4767263"/>
            <a:ext cx="2895600" cy="273844"/>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4767263"/>
            <a:ext cx="2133600" cy="273844"/>
          </a:xfrm>
          <a:prstGeom prst="rect">
            <a:avLst/>
          </a:prstGeom>
        </p:spPr>
        <p:txBody>
          <a:bodyPr/>
          <a:lstStyle/>
          <a:p>
            <a:fld id="{8610B8C9-044C-EC4D-AA5A-AC26129A44A6}" type="slidenum">
              <a:t>‹nr.›</a:t>
            </a:fld>
            <a:endParaRPr lang="nl-NL"/>
          </a:p>
        </p:txBody>
      </p:sp>
    </p:spTree>
    <p:extLst>
      <p:ext uri="{BB962C8B-B14F-4D97-AF65-F5344CB8AC3E}">
        <p14:creationId xmlns:p14="http://schemas.microsoft.com/office/powerpoint/2010/main" val="31817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4767263"/>
            <a:ext cx="2133600" cy="273844"/>
          </a:xfrm>
          <a:prstGeom prst="rect">
            <a:avLst/>
          </a:prstGeom>
        </p:spPr>
        <p:txBody>
          <a:bodyPr/>
          <a:lstStyle/>
          <a:p>
            <a:fld id="{E3092C9E-8017-604B-97CF-F07265FC44E5}" type="datetimeFigureOut">
              <a:t>25-5-2021</a:t>
            </a:fld>
            <a:endParaRPr lang="nl-NL"/>
          </a:p>
        </p:txBody>
      </p:sp>
      <p:sp>
        <p:nvSpPr>
          <p:cNvPr id="3" name="Tijdelijke aanduiding voor voettekst 2"/>
          <p:cNvSpPr>
            <a:spLocks noGrp="1"/>
          </p:cNvSpPr>
          <p:nvPr>
            <p:ph type="ftr" sz="quarter" idx="11"/>
          </p:nvPr>
        </p:nvSpPr>
        <p:spPr>
          <a:xfrm>
            <a:off x="3124200" y="4767263"/>
            <a:ext cx="2895600" cy="273844"/>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4767263"/>
            <a:ext cx="2133600" cy="273844"/>
          </a:xfrm>
          <a:prstGeom prst="rect">
            <a:avLst/>
          </a:prstGeom>
        </p:spPr>
        <p:txBody>
          <a:bodyPr/>
          <a:lstStyle/>
          <a:p>
            <a:fld id="{8610B8C9-044C-EC4D-AA5A-AC26129A44A6}" type="slidenum">
              <a:t>‹nr.›</a:t>
            </a:fld>
            <a:endParaRPr lang="nl-NL"/>
          </a:p>
        </p:txBody>
      </p:sp>
    </p:spTree>
    <p:extLst>
      <p:ext uri="{BB962C8B-B14F-4D97-AF65-F5344CB8AC3E}">
        <p14:creationId xmlns:p14="http://schemas.microsoft.com/office/powerpoint/2010/main" val="150976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457200" y="4767263"/>
            <a:ext cx="2133600" cy="273844"/>
          </a:xfrm>
          <a:prstGeom prst="rect">
            <a:avLst/>
          </a:prstGeom>
        </p:spPr>
        <p:txBody>
          <a:bodyPr/>
          <a:lstStyle/>
          <a:p>
            <a:fld id="{E3092C9E-8017-604B-97CF-F07265FC44E5}" type="datetimeFigureOut">
              <a:t>25-5-2021</a:t>
            </a:fld>
            <a:endParaRPr lang="nl-NL"/>
          </a:p>
        </p:txBody>
      </p:sp>
      <p:sp>
        <p:nvSpPr>
          <p:cNvPr id="6" name="Tijdelijke aanduiding voor voettekst 5"/>
          <p:cNvSpPr>
            <a:spLocks noGrp="1"/>
          </p:cNvSpPr>
          <p:nvPr>
            <p:ph type="ftr" sz="quarter" idx="11"/>
          </p:nvPr>
        </p:nvSpPr>
        <p:spPr>
          <a:xfrm>
            <a:off x="3124200" y="4767263"/>
            <a:ext cx="2895600" cy="273844"/>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4767263"/>
            <a:ext cx="2133600" cy="273844"/>
          </a:xfrm>
          <a:prstGeom prst="rect">
            <a:avLst/>
          </a:prstGeom>
        </p:spPr>
        <p:txBody>
          <a:bodyPr/>
          <a:lstStyle/>
          <a:p>
            <a:fld id="{8610B8C9-044C-EC4D-AA5A-AC26129A44A6}" type="slidenum">
              <a:t>‹nr.›</a:t>
            </a:fld>
            <a:endParaRPr lang="nl-NL"/>
          </a:p>
        </p:txBody>
      </p:sp>
    </p:spTree>
    <p:extLst>
      <p:ext uri="{BB962C8B-B14F-4D97-AF65-F5344CB8AC3E}">
        <p14:creationId xmlns:p14="http://schemas.microsoft.com/office/powerpoint/2010/main" val="29389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457200" y="4767263"/>
            <a:ext cx="2133600" cy="273844"/>
          </a:xfrm>
          <a:prstGeom prst="rect">
            <a:avLst/>
          </a:prstGeom>
        </p:spPr>
        <p:txBody>
          <a:bodyPr/>
          <a:lstStyle/>
          <a:p>
            <a:fld id="{E3092C9E-8017-604B-97CF-F07265FC44E5}" type="datetimeFigureOut">
              <a:t>25-5-2021</a:t>
            </a:fld>
            <a:endParaRPr lang="nl-NL"/>
          </a:p>
        </p:txBody>
      </p:sp>
      <p:sp>
        <p:nvSpPr>
          <p:cNvPr id="6" name="Tijdelijke aanduiding voor voettekst 5"/>
          <p:cNvSpPr>
            <a:spLocks noGrp="1"/>
          </p:cNvSpPr>
          <p:nvPr>
            <p:ph type="ftr" sz="quarter" idx="11"/>
          </p:nvPr>
        </p:nvSpPr>
        <p:spPr>
          <a:xfrm>
            <a:off x="3124200" y="4767263"/>
            <a:ext cx="2895600" cy="273844"/>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4767263"/>
            <a:ext cx="2133600" cy="273844"/>
          </a:xfrm>
          <a:prstGeom prst="rect">
            <a:avLst/>
          </a:prstGeom>
        </p:spPr>
        <p:txBody>
          <a:bodyPr/>
          <a:lstStyle/>
          <a:p>
            <a:fld id="{8610B8C9-044C-EC4D-AA5A-AC26129A44A6}" type="slidenum">
              <a:t>‹nr.›</a:t>
            </a:fld>
            <a:endParaRPr lang="nl-NL"/>
          </a:p>
        </p:txBody>
      </p:sp>
    </p:spTree>
    <p:extLst>
      <p:ext uri="{BB962C8B-B14F-4D97-AF65-F5344CB8AC3E}">
        <p14:creationId xmlns:p14="http://schemas.microsoft.com/office/powerpoint/2010/main" val="232993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descr="SBCM_M5000_2019_Powerpoint_slide_1_PP_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02264"/>
            <a:ext cx="9144000" cy="741236"/>
          </a:xfrm>
          <a:prstGeom prst="rect">
            <a:avLst/>
          </a:prstGeom>
        </p:spPr>
      </p:pic>
    </p:spTree>
    <p:extLst>
      <p:ext uri="{BB962C8B-B14F-4D97-AF65-F5344CB8AC3E}">
        <p14:creationId xmlns:p14="http://schemas.microsoft.com/office/powerpoint/2010/main" val="3357939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novatiefinwerk.nl/sites/innovatiefinwerk.nl/files/field/bijlage/tinka_van_vuuren_-_tvhrm_2016.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rbokennisnet.nl/images/dynamic/Dossiers/Organisatie/D_Leefstijlinterventie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tools.kenniscentrumsportenbewegen.nl/bravo-kompas/hoofdstuk/bravo-kompa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s://www.sbcm.nl/wp-content/uploads/2019/03/presentatie-rene-sielhorst-ro-bedrijf-4-december.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Thinking,_Fast_and_Slo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behaviouralinsights.co.uk/wp-content/uploads/2015/07/BIT-Publication-EAST_FA_WEB.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hyperlink" Target="https://www.loketgezondleven.nl/vraagstukken/nudging" TargetMode="Externa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www.rivm.nl/sites/default/files/2018-11/Eindnotitie%20Value%20of%20nudging%202017.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bs.nl/nl-nl/nieuws/2021/10/aantal-volwassen-rokers-in-2020-gedaal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boomhogeronderwijs.nl/media/17/9789024421534_gezondheidsbevordering_en_leefstijl_lex_lemmers__jeroen_de_greeff_inkijkexemplaar.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Thinking,_Fast_and_Slo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carcity:_Why_Having_Too_Little_Means_So_Mu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wrr.nl/publicaties/rapporten/2017/04/24/weten-is-nog-geen-do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BZYj7rNMEg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youtu.be/SpgBZf9bPQI"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4294967295"/>
          </p:nvPr>
        </p:nvSpPr>
        <p:spPr>
          <a:xfrm>
            <a:off x="271654" y="3278930"/>
            <a:ext cx="3980246" cy="917928"/>
          </a:xfrm>
          <a:prstGeom prst="rect">
            <a:avLst/>
          </a:prstGeom>
        </p:spPr>
        <p:txBody>
          <a:bodyPr/>
          <a:lstStyle/>
          <a:p>
            <a:pPr marL="0" indent="0">
              <a:buNone/>
            </a:pPr>
            <a:endParaRPr lang="nl-NL" sz="1000" kern="0" spc="100" dirty="0" smtClean="0">
              <a:solidFill>
                <a:srgbClr val="FFFFFF"/>
              </a:solidFill>
              <a:latin typeface="Arial"/>
              <a:cs typeface="Arial"/>
            </a:endParaRPr>
          </a:p>
          <a:p>
            <a:pPr marL="0" indent="0">
              <a:buNone/>
            </a:pPr>
            <a:r>
              <a:rPr lang="nl-NL" sz="1000" kern="0" spc="100" dirty="0" smtClean="0">
                <a:solidFill>
                  <a:srgbClr val="FFFFFF"/>
                </a:solidFill>
                <a:latin typeface="Arial"/>
                <a:cs typeface="Arial"/>
              </a:rPr>
              <a:t>2019 </a:t>
            </a:r>
            <a:r>
              <a:rPr lang="nl-NL" sz="1000" kern="0" spc="100" dirty="0">
                <a:solidFill>
                  <a:srgbClr val="FFFFFF"/>
                </a:solidFill>
                <a:latin typeface="Arial"/>
                <a:cs typeface="Arial"/>
              </a:rPr>
              <a:t>-</a:t>
            </a:r>
            <a:r>
              <a:rPr lang="nl-NL" sz="1000" kern="0" spc="100" dirty="0" smtClean="0">
                <a:solidFill>
                  <a:srgbClr val="FFFFFF"/>
                </a:solidFill>
                <a:latin typeface="Arial"/>
                <a:cs typeface="Arial"/>
              </a:rPr>
              <a:t> 2021</a:t>
            </a:r>
            <a:endParaRPr lang="nl-NL" sz="1000" kern="0" spc="100" dirty="0">
              <a:solidFill>
                <a:srgbClr val="FFFFFF"/>
              </a:solidFill>
              <a:latin typeface="Arial"/>
              <a:cs typeface="Arial"/>
            </a:endParaRPr>
          </a:p>
        </p:txBody>
      </p:sp>
      <p:sp>
        <p:nvSpPr>
          <p:cNvPr id="2" name="Titel 1"/>
          <p:cNvSpPr>
            <a:spLocks noGrp="1"/>
          </p:cNvSpPr>
          <p:nvPr>
            <p:ph type="ctrTitle" idx="4294967295"/>
          </p:nvPr>
        </p:nvSpPr>
        <p:spPr>
          <a:xfrm>
            <a:off x="264598" y="2102261"/>
            <a:ext cx="4709675" cy="1102519"/>
          </a:xfrm>
          <a:prstGeom prst="rect">
            <a:avLst/>
          </a:prstGeom>
        </p:spPr>
        <p:txBody>
          <a:bodyPr/>
          <a:lstStyle/>
          <a:p>
            <a:pPr algn="l">
              <a:lnSpc>
                <a:spcPts val="3500"/>
              </a:lnSpc>
            </a:pPr>
            <a:r>
              <a:rPr lang="nl-NL" sz="2800" b="1" spc="100" dirty="0" smtClean="0">
                <a:solidFill>
                  <a:srgbClr val="FFFFFF"/>
                </a:solidFill>
                <a:latin typeface="Arial"/>
                <a:cs typeface="Arial"/>
              </a:rPr>
              <a:t>Kennisdocument Gezond leven stimuleren</a:t>
            </a:r>
            <a:endParaRPr lang="nl-NL" sz="2800" b="1" spc="100" dirty="0">
              <a:solidFill>
                <a:srgbClr val="FFFFFF"/>
              </a:solidFill>
              <a:latin typeface="Arial"/>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273" y="4196858"/>
            <a:ext cx="21621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863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Eigen regie op gezondheid en vitaliteit</a:t>
            </a:r>
            <a:endParaRPr lang="nl-NL" sz="3200" b="1" dirty="0">
              <a:solidFill>
                <a:srgbClr val="008BD1"/>
              </a:solidFill>
            </a:endParaRPr>
          </a:p>
        </p:txBody>
      </p:sp>
      <p:sp>
        <p:nvSpPr>
          <p:cNvPr id="3" name="Tijdelijke aanduiding voor inhoud 2"/>
          <p:cNvSpPr>
            <a:spLocks noGrp="1"/>
          </p:cNvSpPr>
          <p:nvPr>
            <p:ph idx="1"/>
          </p:nvPr>
        </p:nvSpPr>
        <p:spPr>
          <a:xfrm>
            <a:off x="388480" y="1234256"/>
            <a:ext cx="2959019" cy="1127281"/>
          </a:xfrm>
          <a:prstGeom prst="roundRect">
            <a:avLst/>
          </a:prstGeom>
          <a:ln>
            <a:solidFill>
              <a:srgbClr val="008BD1"/>
            </a:solidFill>
          </a:ln>
        </p:spPr>
        <p:style>
          <a:lnRef idx="2">
            <a:schemeClr val="accent3"/>
          </a:lnRef>
          <a:fillRef idx="1">
            <a:schemeClr val="lt1"/>
          </a:fillRef>
          <a:effectRef idx="0">
            <a:schemeClr val="accent3"/>
          </a:effectRef>
          <a:fontRef idx="minor">
            <a:schemeClr val="dk1"/>
          </a:fontRef>
        </p:style>
        <p:txBody>
          <a:bodyPr/>
          <a:lstStyle/>
          <a:p>
            <a:pPr marL="0" indent="0">
              <a:spcBef>
                <a:spcPts val="528"/>
              </a:spcBef>
              <a:buClr>
                <a:srgbClr val="79C242"/>
              </a:buClr>
              <a:buNone/>
            </a:pPr>
            <a:r>
              <a:rPr lang="nl-NL" sz="1400" dirty="0" smtClean="0">
                <a:latin typeface="Arial" panose="020B0604020202020204" pitchFamily="34" charset="0"/>
                <a:cs typeface="Arial" panose="020B0604020202020204" pitchFamily="34" charset="0"/>
              </a:rPr>
              <a:t>Individuele </a:t>
            </a:r>
            <a:r>
              <a:rPr lang="nl-NL" sz="1400" dirty="0">
                <a:latin typeface="Arial" panose="020B0604020202020204" pitchFamily="34" charset="0"/>
                <a:cs typeface="Arial" panose="020B0604020202020204" pitchFamily="34" charset="0"/>
              </a:rPr>
              <a:t>en </a:t>
            </a:r>
            <a:r>
              <a:rPr lang="nl-NL" sz="1400" dirty="0" smtClean="0">
                <a:latin typeface="Arial" panose="020B0604020202020204" pitchFamily="34" charset="0"/>
                <a:cs typeface="Arial" panose="020B0604020202020204" pitchFamily="34" charset="0"/>
              </a:rPr>
              <a:t>organisatorische factoren </a:t>
            </a:r>
            <a:r>
              <a:rPr lang="nl-NL" sz="1400" dirty="0">
                <a:latin typeface="Arial" panose="020B0604020202020204" pitchFamily="34" charset="0"/>
                <a:cs typeface="Arial" panose="020B0604020202020204" pitchFamily="34" charset="0"/>
              </a:rPr>
              <a:t>die van invloed zijn op de eigen regie van werknemers op hun </a:t>
            </a:r>
            <a:r>
              <a:rPr lang="nl-NL" sz="1400" dirty="0" smtClean="0">
                <a:latin typeface="Arial" panose="020B0604020202020204" pitchFamily="34" charset="0"/>
                <a:cs typeface="Arial" panose="020B0604020202020204" pitchFamily="34" charset="0"/>
              </a:rPr>
              <a:t>gezondheid en vitaliteit.</a:t>
            </a:r>
            <a:endParaRPr lang="nl-NL" sz="1400" dirty="0">
              <a:latin typeface="Arial" panose="020B0604020202020204" pitchFamily="34" charset="0"/>
              <a:cs typeface="Arial" panose="020B0604020202020204" pitchFamily="34" charset="0"/>
            </a:endParaRPr>
          </a:p>
        </p:txBody>
      </p:sp>
      <p:sp>
        <p:nvSpPr>
          <p:cNvPr id="7" name="Tijdelijke aanduiding voor inhoud 2"/>
          <p:cNvSpPr txBox="1">
            <a:spLocks/>
          </p:cNvSpPr>
          <p:nvPr/>
        </p:nvSpPr>
        <p:spPr>
          <a:xfrm>
            <a:off x="151075" y="4761303"/>
            <a:ext cx="8776641" cy="3737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buClr>
                <a:srgbClr val="79C242"/>
              </a:buClr>
              <a:buNone/>
            </a:pPr>
            <a:r>
              <a:rPr lang="nl-NL" sz="1200" i="1" dirty="0">
                <a:latin typeface="Arial" panose="020B0604020202020204" pitchFamily="34" charset="0"/>
                <a:cs typeface="Arial" panose="020B0604020202020204" pitchFamily="34" charset="0"/>
                <a:hlinkClick r:id="rId3"/>
              </a:rPr>
              <a:t>https://www.innovatiefinwerk.nl/sites/innovatiefinwerk.nl/files/field/bijlage/tinka_van_vuuren_-_</a:t>
            </a:r>
            <a:r>
              <a:rPr lang="nl-NL" sz="1200" i="1" dirty="0" smtClean="0">
                <a:latin typeface="Arial" panose="020B0604020202020204" pitchFamily="34" charset="0"/>
                <a:cs typeface="Arial" panose="020B0604020202020204" pitchFamily="34" charset="0"/>
                <a:hlinkClick r:id="rId3"/>
              </a:rPr>
              <a:t>tvhrm_2016.pdf</a:t>
            </a:r>
            <a:r>
              <a:rPr lang="nl-NL" sz="1200" i="1" dirty="0" smtClean="0">
                <a:latin typeface="Arial" panose="020B0604020202020204" pitchFamily="34" charset="0"/>
                <a:cs typeface="Arial" panose="020B0604020202020204" pitchFamily="34" charset="0"/>
              </a:rPr>
              <a:t> </a:t>
            </a:r>
          </a:p>
        </p:txBody>
      </p:sp>
      <p:pic>
        <p:nvPicPr>
          <p:cNvPr id="8" name="Afbeelding 7"/>
          <p:cNvPicPr/>
          <p:nvPr/>
        </p:nvPicPr>
        <p:blipFill rotWithShape="1">
          <a:blip r:embed="rId4"/>
          <a:srcRect l="1138" t="5961" r="7765" b="2019"/>
          <a:stretch/>
        </p:blipFill>
        <p:spPr>
          <a:xfrm>
            <a:off x="4039264" y="985963"/>
            <a:ext cx="4611756" cy="2981738"/>
          </a:xfrm>
          <a:prstGeom prst="rect">
            <a:avLst/>
          </a:prstGeom>
        </p:spPr>
      </p:pic>
    </p:spTree>
    <p:extLst>
      <p:ext uri="{BB962C8B-B14F-4D97-AF65-F5344CB8AC3E}">
        <p14:creationId xmlns:p14="http://schemas.microsoft.com/office/powerpoint/2010/main" val="656696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Aan de slag!</a:t>
            </a:r>
            <a:endParaRPr lang="nl-NL" sz="3200" b="1" dirty="0">
              <a:solidFill>
                <a:srgbClr val="008BD1"/>
              </a:solidFill>
            </a:endParaRPr>
          </a:p>
        </p:txBody>
      </p:sp>
      <p:sp>
        <p:nvSpPr>
          <p:cNvPr id="7" name="Tijdelijke aanduiding voor inhoud 2"/>
          <p:cNvSpPr txBox="1">
            <a:spLocks/>
          </p:cNvSpPr>
          <p:nvPr/>
        </p:nvSpPr>
        <p:spPr>
          <a:xfrm>
            <a:off x="151074" y="4174436"/>
            <a:ext cx="8776641" cy="3737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300" i="1" dirty="0">
                <a:latin typeface="Arial" panose="020B0604020202020204" pitchFamily="34" charset="0"/>
                <a:cs typeface="Arial" panose="020B0604020202020204" pitchFamily="34" charset="0"/>
              </a:rPr>
              <a:t>O&amp;O </a:t>
            </a:r>
            <a:r>
              <a:rPr lang="nl-NL" sz="1300" i="1" dirty="0" smtClean="0">
                <a:latin typeface="Arial" panose="020B0604020202020204" pitchFamily="34" charset="0"/>
                <a:cs typeface="Arial" panose="020B0604020202020204" pitchFamily="34" charset="0"/>
              </a:rPr>
              <a:t>organisaties samen </a:t>
            </a:r>
            <a:r>
              <a:rPr lang="nl-NL" sz="1300" i="1" dirty="0">
                <a:latin typeface="Arial" panose="020B0604020202020204" pitchFamily="34" charset="0"/>
                <a:cs typeface="Arial" panose="020B0604020202020204" pitchFamily="34" charset="0"/>
              </a:rPr>
              <a:t>sterk </a:t>
            </a:r>
            <a:r>
              <a:rPr lang="nl-NL" sz="1300" i="1" dirty="0" smtClean="0">
                <a:latin typeface="Arial" panose="020B0604020202020204" pitchFamily="34" charset="0"/>
                <a:cs typeface="Arial" panose="020B0604020202020204" pitchFamily="34" charset="0"/>
              </a:rPr>
              <a:t>voor meer </a:t>
            </a:r>
            <a:r>
              <a:rPr lang="nl-NL" sz="1300" i="1" dirty="0">
                <a:latin typeface="Arial" panose="020B0604020202020204" pitchFamily="34" charset="0"/>
                <a:cs typeface="Arial" panose="020B0604020202020204" pitchFamily="34" charset="0"/>
              </a:rPr>
              <a:t>eigen regie</a:t>
            </a:r>
            <a:r>
              <a:rPr lang="nl-NL" sz="1300" i="1" dirty="0" smtClean="0">
                <a:latin typeface="Arial" panose="020B0604020202020204" pitchFamily="34" charset="0"/>
                <a:cs typeface="Arial" panose="020B0604020202020204" pitchFamily="34" charset="0"/>
              </a:rPr>
              <a:t>! Werksessie 2; 24 </a:t>
            </a:r>
            <a:r>
              <a:rPr lang="nl-NL" sz="1300" i="1" dirty="0">
                <a:latin typeface="Arial" panose="020B0604020202020204" pitchFamily="34" charset="0"/>
                <a:cs typeface="Arial" panose="020B0604020202020204" pitchFamily="34" charset="0"/>
              </a:rPr>
              <a:t>september 2019</a:t>
            </a:r>
            <a:endParaRPr lang="nl-NL" sz="1300" i="1" dirty="0" smtClean="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50" y="977788"/>
            <a:ext cx="6617082" cy="31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0" descr="De Weg, Start, Begin, Ontwerp, Concept"/>
          <p:cNvPicPr>
            <a:picLocks noChangeAspect="1" noChangeArrowheads="1"/>
          </p:cNvPicPr>
          <p:nvPr/>
        </p:nvPicPr>
        <p:blipFill rotWithShape="1">
          <a:blip r:embed="rId4">
            <a:extLst>
              <a:ext uri="{28A0092B-C50C-407E-A947-70E740481C1C}">
                <a14:useLocalDpi xmlns:a14="http://schemas.microsoft.com/office/drawing/2010/main" val="0"/>
              </a:ext>
            </a:extLst>
          </a:blip>
          <a:srcRect l="8920" r="13544" b="-116"/>
          <a:stretch/>
        </p:blipFill>
        <p:spPr bwMode="auto">
          <a:xfrm>
            <a:off x="7156175" y="0"/>
            <a:ext cx="1987826" cy="446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228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Eigenaarschap bij laagopgeleiden</a:t>
            </a:r>
            <a:endParaRPr lang="nl-NL" sz="3200" b="1" dirty="0">
              <a:solidFill>
                <a:srgbClr val="008BD1"/>
              </a:solidFill>
            </a:endParaRPr>
          </a:p>
        </p:txBody>
      </p:sp>
      <p:sp>
        <p:nvSpPr>
          <p:cNvPr id="3" name="Tijdelijke aanduiding voor inhoud 2"/>
          <p:cNvSpPr>
            <a:spLocks noGrp="1"/>
          </p:cNvSpPr>
          <p:nvPr>
            <p:ph idx="1"/>
          </p:nvPr>
        </p:nvSpPr>
        <p:spPr>
          <a:xfrm>
            <a:off x="190829" y="976338"/>
            <a:ext cx="4118777" cy="3500246"/>
          </a:xfrm>
          <a:prstGeom prst="roundRect">
            <a:avLst/>
          </a:prstGeom>
          <a:ln>
            <a:solidFill>
              <a:srgbClr val="008BD1"/>
            </a:solidFill>
          </a:ln>
        </p:spPr>
        <p:style>
          <a:lnRef idx="2">
            <a:schemeClr val="accent3"/>
          </a:lnRef>
          <a:fillRef idx="1">
            <a:schemeClr val="lt1"/>
          </a:fillRef>
          <a:effectRef idx="0">
            <a:schemeClr val="accent3"/>
          </a:effectRef>
          <a:fontRef idx="minor">
            <a:schemeClr val="dk1"/>
          </a:fontRef>
        </p:style>
        <p:txBody>
          <a:bodyPr/>
          <a:lstStyle/>
          <a:p>
            <a:pPr marL="0" indent="0">
              <a:spcBef>
                <a:spcPts val="528"/>
              </a:spcBef>
              <a:buClr>
                <a:srgbClr val="79C242"/>
              </a:buClr>
              <a:buNone/>
            </a:pPr>
            <a:r>
              <a:rPr lang="nl-NL" sz="1400" dirty="0" smtClean="0">
                <a:latin typeface="Arial" panose="020B0604020202020204" pitchFamily="34" charset="0"/>
                <a:cs typeface="Arial" panose="020B0604020202020204" pitchFamily="34" charset="0"/>
              </a:rPr>
              <a:t>Lager </a:t>
            </a:r>
            <a:r>
              <a:rPr lang="nl-NL" sz="1400" dirty="0">
                <a:latin typeface="Arial" panose="020B0604020202020204" pitchFamily="34" charset="0"/>
                <a:cs typeface="Arial" panose="020B0604020202020204" pitchFamily="34" charset="0"/>
              </a:rPr>
              <a:t>opgeleiden hebben een lagere </a:t>
            </a:r>
            <a:r>
              <a:rPr lang="nl-NL" sz="1400" dirty="0" err="1">
                <a:latin typeface="Arial" panose="020B0604020202020204" pitchFamily="34" charset="0"/>
                <a:cs typeface="Arial" panose="020B0604020202020204" pitchFamily="34" charset="0"/>
              </a:rPr>
              <a:t>self-efficacy</a:t>
            </a:r>
            <a:r>
              <a:rPr lang="nl-NL" sz="1400" dirty="0" smtClean="0">
                <a:latin typeface="Arial" panose="020B0604020202020204" pitchFamily="34" charset="0"/>
                <a:cs typeface="Arial" panose="020B0604020202020204" pitchFamily="34" charset="0"/>
              </a:rPr>
              <a:t>. Belangrijk bij gedragsbeïnvloeding:</a:t>
            </a:r>
          </a:p>
          <a:p>
            <a:pPr>
              <a:spcBef>
                <a:spcPts val="528"/>
              </a:spcBef>
              <a:buClr>
                <a:srgbClr val="79C242"/>
              </a:buClr>
            </a:pPr>
            <a:r>
              <a:rPr lang="nl-NL" sz="1400" dirty="0" smtClean="0">
                <a:latin typeface="Arial" panose="020B0604020202020204" pitchFamily="34" charset="0"/>
                <a:cs typeface="Arial" panose="020B0604020202020204" pitchFamily="34" charset="0"/>
              </a:rPr>
              <a:t>Organiseren </a:t>
            </a:r>
            <a:r>
              <a:rPr lang="nl-NL" sz="1400" dirty="0">
                <a:latin typeface="Arial" panose="020B0604020202020204" pitchFamily="34" charset="0"/>
                <a:cs typeface="Arial" panose="020B0604020202020204" pitchFamily="34" charset="0"/>
              </a:rPr>
              <a:t>van sociale steun (leidinggevenden, </a:t>
            </a:r>
            <a:r>
              <a:rPr lang="nl-NL" sz="1400" dirty="0" smtClean="0">
                <a:latin typeface="Arial" panose="020B0604020202020204" pitchFamily="34" charset="0"/>
                <a:cs typeface="Arial" panose="020B0604020202020204" pitchFamily="34" charset="0"/>
              </a:rPr>
              <a:t>collega's)</a:t>
            </a:r>
          </a:p>
          <a:p>
            <a:pPr>
              <a:spcBef>
                <a:spcPts val="528"/>
              </a:spcBef>
              <a:buClr>
                <a:srgbClr val="79C242"/>
              </a:buClr>
            </a:pPr>
            <a:r>
              <a:rPr lang="nl-NL" sz="1400" dirty="0" smtClean="0">
                <a:latin typeface="Arial" panose="020B0604020202020204" pitchFamily="34" charset="0"/>
                <a:cs typeface="Arial" panose="020B0604020202020204" pitchFamily="34" charset="0"/>
              </a:rPr>
              <a:t>Creëren </a:t>
            </a:r>
            <a:r>
              <a:rPr lang="nl-NL" sz="1400" dirty="0">
                <a:latin typeface="Arial" panose="020B0604020202020204" pitchFamily="34" charset="0"/>
                <a:cs typeface="Arial" panose="020B0604020202020204" pitchFamily="34" charset="0"/>
              </a:rPr>
              <a:t>van positieve </a:t>
            </a:r>
            <a:r>
              <a:rPr lang="nl-NL" sz="1400" dirty="0" smtClean="0">
                <a:latin typeface="Arial" panose="020B0604020202020204" pitchFamily="34" charset="0"/>
                <a:cs typeface="Arial" panose="020B0604020202020204" pitchFamily="34" charset="0"/>
              </a:rPr>
              <a:t>ervaringen</a:t>
            </a:r>
          </a:p>
          <a:p>
            <a:pPr>
              <a:spcBef>
                <a:spcPts val="528"/>
              </a:spcBef>
              <a:buClr>
                <a:srgbClr val="79C242"/>
              </a:buClr>
            </a:pPr>
            <a:r>
              <a:rPr lang="nl-NL" sz="1400" dirty="0" smtClean="0">
                <a:latin typeface="Arial" panose="020B0604020202020204" pitchFamily="34" charset="0"/>
                <a:cs typeface="Arial" panose="020B0604020202020204" pitchFamily="34" charset="0"/>
              </a:rPr>
              <a:t>Kleine </a:t>
            </a:r>
            <a:r>
              <a:rPr lang="nl-NL" sz="1400" dirty="0">
                <a:latin typeface="Arial" panose="020B0604020202020204" pitchFamily="34" charset="0"/>
                <a:cs typeface="Arial" panose="020B0604020202020204" pitchFamily="34" charset="0"/>
              </a:rPr>
              <a:t>stappen </a:t>
            </a:r>
            <a:r>
              <a:rPr lang="nl-NL" sz="1400" dirty="0" smtClean="0">
                <a:latin typeface="Arial" panose="020B0604020202020204" pitchFamily="34" charset="0"/>
                <a:cs typeface="Arial" panose="020B0604020202020204" pitchFamily="34" charset="0"/>
              </a:rPr>
              <a:t>zetten </a:t>
            </a:r>
          </a:p>
          <a:p>
            <a:pPr>
              <a:spcBef>
                <a:spcPts val="528"/>
              </a:spcBef>
              <a:buClr>
                <a:srgbClr val="79C242"/>
              </a:buClr>
            </a:pPr>
            <a:r>
              <a:rPr lang="nl-NL" sz="1400" dirty="0" smtClean="0">
                <a:latin typeface="Arial" panose="020B0604020202020204" pitchFamily="34" charset="0"/>
                <a:cs typeface="Arial" panose="020B0604020202020204" pitchFamily="34" charset="0"/>
              </a:rPr>
              <a:t>Laagdrempelige</a:t>
            </a:r>
            <a:r>
              <a:rPr lang="nl-NL" sz="1400" dirty="0">
                <a:latin typeface="Arial" panose="020B0604020202020204" pitchFamily="34" charset="0"/>
                <a:cs typeface="Arial" panose="020B0604020202020204" pitchFamily="34" charset="0"/>
              </a:rPr>
              <a:t>, praktische insteek </a:t>
            </a:r>
            <a:endParaRPr lang="nl-NL" sz="1400" dirty="0" smtClean="0">
              <a:latin typeface="Arial" panose="020B0604020202020204" pitchFamily="34" charset="0"/>
              <a:cs typeface="Arial" panose="020B0604020202020204" pitchFamily="34" charset="0"/>
            </a:endParaRPr>
          </a:p>
          <a:p>
            <a:pPr>
              <a:spcBef>
                <a:spcPts val="528"/>
              </a:spcBef>
              <a:buClr>
                <a:srgbClr val="79C242"/>
              </a:buClr>
            </a:pPr>
            <a:r>
              <a:rPr lang="nl-NL" sz="1400" dirty="0" smtClean="0">
                <a:latin typeface="Arial" panose="020B0604020202020204" pitchFamily="34" charset="0"/>
                <a:cs typeface="Arial" panose="020B0604020202020204" pitchFamily="34" charset="0"/>
              </a:rPr>
              <a:t>Informatie </a:t>
            </a:r>
            <a:r>
              <a:rPr lang="nl-NL" sz="1400" dirty="0">
                <a:latin typeface="Arial" panose="020B0604020202020204" pitchFamily="34" charset="0"/>
                <a:cs typeface="Arial" panose="020B0604020202020204" pitchFamily="34" charset="0"/>
              </a:rPr>
              <a:t>die goed aansluit bij </a:t>
            </a:r>
            <a:r>
              <a:rPr lang="nl-NL" sz="1400" dirty="0" smtClean="0">
                <a:latin typeface="Arial" panose="020B0604020202020204" pitchFamily="34" charset="0"/>
                <a:cs typeface="Arial" panose="020B0604020202020204" pitchFamily="34" charset="0"/>
              </a:rPr>
              <a:t>hun </a:t>
            </a:r>
            <a:r>
              <a:rPr lang="nl-NL" sz="1400" dirty="0">
                <a:latin typeface="Arial" panose="020B0604020202020204" pitchFamily="34" charset="0"/>
                <a:cs typeface="Arial" panose="020B0604020202020204" pitchFamily="34" charset="0"/>
              </a:rPr>
              <a:t>uitgangssituatie </a:t>
            </a:r>
            <a:endParaRPr lang="nl-NL" sz="1400" dirty="0" smtClean="0">
              <a:latin typeface="Arial" panose="020B0604020202020204" pitchFamily="34" charset="0"/>
              <a:cs typeface="Arial" panose="020B0604020202020204" pitchFamily="34" charset="0"/>
            </a:endParaRPr>
          </a:p>
          <a:p>
            <a:pPr>
              <a:spcBef>
                <a:spcPts val="528"/>
              </a:spcBef>
              <a:buClr>
                <a:srgbClr val="79C242"/>
              </a:buClr>
            </a:pPr>
            <a:r>
              <a:rPr lang="nl-NL" sz="1400" dirty="0" smtClean="0">
                <a:latin typeface="Arial" panose="020B0604020202020204" pitchFamily="34" charset="0"/>
                <a:cs typeface="Arial" panose="020B0604020202020204" pitchFamily="34" charset="0"/>
              </a:rPr>
              <a:t>Communicatie zo </a:t>
            </a:r>
            <a:r>
              <a:rPr lang="nl-NL" sz="1400" dirty="0">
                <a:latin typeface="Arial" panose="020B0604020202020204" pitchFamily="34" charset="0"/>
                <a:cs typeface="Arial" panose="020B0604020202020204" pitchFamily="34" charset="0"/>
              </a:rPr>
              <a:t>veel mogelijk </a:t>
            </a:r>
            <a:r>
              <a:rPr lang="nl-NL" sz="1400" dirty="0" smtClean="0">
                <a:latin typeface="Arial" panose="020B0604020202020204" pitchFamily="34" charset="0"/>
                <a:cs typeface="Arial" panose="020B0604020202020204" pitchFamily="34" charset="0"/>
              </a:rPr>
              <a:t>aansluiten </a:t>
            </a:r>
            <a:r>
              <a:rPr lang="nl-NL" sz="1400" dirty="0">
                <a:latin typeface="Arial" panose="020B0604020202020204" pitchFamily="34" charset="0"/>
                <a:cs typeface="Arial" panose="020B0604020202020204" pitchFamily="34" charset="0"/>
              </a:rPr>
              <a:t>bij de werkwaarden die </a:t>
            </a:r>
            <a:r>
              <a:rPr lang="nl-NL" sz="1400" dirty="0" smtClean="0">
                <a:latin typeface="Arial" panose="020B0604020202020204" pitchFamily="34" charset="0"/>
                <a:cs typeface="Arial" panose="020B0604020202020204" pitchFamily="34" charset="0"/>
              </a:rPr>
              <a:t>zij </a:t>
            </a:r>
            <a:r>
              <a:rPr lang="nl-NL" sz="1400" dirty="0">
                <a:latin typeface="Arial" panose="020B0604020202020204" pitchFamily="34" charset="0"/>
                <a:cs typeface="Arial" panose="020B0604020202020204" pitchFamily="34" charset="0"/>
              </a:rPr>
              <a:t>belangrijk </a:t>
            </a:r>
            <a:r>
              <a:rPr lang="nl-NL" sz="1400" dirty="0" smtClean="0">
                <a:latin typeface="Arial" panose="020B0604020202020204" pitchFamily="34" charset="0"/>
                <a:cs typeface="Arial" panose="020B0604020202020204" pitchFamily="34" charset="0"/>
              </a:rPr>
              <a:t>vinden (bijvoorbeeld werkzekerheid </a:t>
            </a:r>
            <a:r>
              <a:rPr lang="nl-NL" sz="1400" dirty="0">
                <a:latin typeface="Arial" panose="020B0604020202020204" pitchFamily="34" charset="0"/>
                <a:cs typeface="Arial" panose="020B0604020202020204" pitchFamily="34" charset="0"/>
              </a:rPr>
              <a:t>en </a:t>
            </a:r>
            <a:r>
              <a:rPr lang="nl-NL" sz="1400" dirty="0" smtClean="0">
                <a:latin typeface="Arial" panose="020B0604020202020204" pitchFamily="34" charset="0"/>
                <a:cs typeface="Arial" panose="020B0604020202020204" pitchFamily="34" charset="0"/>
              </a:rPr>
              <a:t>beloning)</a:t>
            </a:r>
            <a:endParaRPr lang="nl-NL" sz="1400" dirty="0">
              <a:latin typeface="Arial" panose="020B0604020202020204" pitchFamily="34" charset="0"/>
              <a:cs typeface="Arial" panose="020B0604020202020204" pitchFamily="34" charset="0"/>
            </a:endParaRPr>
          </a:p>
        </p:txBody>
      </p:sp>
      <p:sp>
        <p:nvSpPr>
          <p:cNvPr id="7" name="Tijdelijke aanduiding voor inhoud 2"/>
          <p:cNvSpPr txBox="1">
            <a:spLocks/>
          </p:cNvSpPr>
          <p:nvPr/>
        </p:nvSpPr>
        <p:spPr>
          <a:xfrm>
            <a:off x="151075" y="4086972"/>
            <a:ext cx="8776641" cy="3737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buClr>
                <a:srgbClr val="79C242"/>
              </a:buClr>
              <a:buNone/>
            </a:pPr>
            <a:endParaRPr lang="nl-NL" sz="1400" i="1" dirty="0" smtClean="0">
              <a:latin typeface="Arial" panose="020B0604020202020204" pitchFamily="34" charset="0"/>
              <a:cs typeface="Arial" panose="020B0604020202020204" pitchFamily="34" charset="0"/>
            </a:endParaRPr>
          </a:p>
        </p:txBody>
      </p:sp>
      <p:sp>
        <p:nvSpPr>
          <p:cNvPr id="5" name="Rechthoek 4"/>
          <p:cNvSpPr/>
          <p:nvPr/>
        </p:nvSpPr>
        <p:spPr>
          <a:xfrm>
            <a:off x="4395457" y="3835173"/>
            <a:ext cx="4572000" cy="646331"/>
          </a:xfrm>
          <a:prstGeom prst="rect">
            <a:avLst/>
          </a:prstGeom>
        </p:spPr>
        <p:txBody>
          <a:bodyPr>
            <a:spAutoFit/>
          </a:bodyPr>
          <a:lstStyle/>
          <a:p>
            <a:r>
              <a:rPr lang="nl-NL" sz="1200" i="1" dirty="0" smtClean="0">
                <a:latin typeface="Arial" panose="020B0604020202020204" pitchFamily="34" charset="0"/>
                <a:cs typeface="Arial" panose="020B0604020202020204" pitchFamily="34" charset="0"/>
              </a:rPr>
              <a:t>AWVN (2016). </a:t>
            </a:r>
            <a:r>
              <a:rPr lang="nl-NL" sz="1200" i="1" dirty="0">
                <a:latin typeface="Arial" panose="020B0604020202020204" pitchFamily="34" charset="0"/>
                <a:cs typeface="Arial" panose="020B0604020202020204" pitchFamily="34" charset="0"/>
              </a:rPr>
              <a:t>Literatuuronderzoek </a:t>
            </a:r>
            <a:r>
              <a:rPr lang="nl-NL" sz="1200" i="1" dirty="0" smtClean="0">
                <a:latin typeface="Arial" panose="020B0604020202020204" pitchFamily="34" charset="0"/>
                <a:cs typeface="Arial" panose="020B0604020202020204" pitchFamily="34" charset="0"/>
              </a:rPr>
              <a:t>‘Het </a:t>
            </a:r>
            <a:r>
              <a:rPr lang="nl-NL" sz="1200" i="1" dirty="0">
                <a:latin typeface="Arial" panose="020B0604020202020204" pitchFamily="34" charset="0"/>
                <a:cs typeface="Arial" panose="020B0604020202020204" pitchFamily="34" charset="0"/>
              </a:rPr>
              <a:t>bevorderen van eigenaarschap bij laagopgeleiden om te werken aan de eigen duurzame </a:t>
            </a:r>
            <a:r>
              <a:rPr lang="nl-NL" sz="1200" i="1" dirty="0" smtClean="0">
                <a:latin typeface="Arial" panose="020B0604020202020204" pitchFamily="34" charset="0"/>
                <a:cs typeface="Arial" panose="020B0604020202020204" pitchFamily="34" charset="0"/>
              </a:rPr>
              <a:t>inzetbaarheid’ </a:t>
            </a:r>
            <a:endParaRPr lang="nl-NL" sz="1200" i="1" dirty="0">
              <a:latin typeface="Arial" panose="020B0604020202020204" pitchFamily="34" charset="0"/>
              <a:cs typeface="Arial" panose="020B0604020202020204" pitchFamily="34" charset="0"/>
            </a:endParaRPr>
          </a:p>
        </p:txBody>
      </p:sp>
      <p:grpSp>
        <p:nvGrpSpPr>
          <p:cNvPr id="8" name="Groep 7"/>
          <p:cNvGrpSpPr/>
          <p:nvPr/>
        </p:nvGrpSpPr>
        <p:grpSpPr>
          <a:xfrm>
            <a:off x="4492564" y="976338"/>
            <a:ext cx="4190257" cy="2816729"/>
            <a:chOff x="4492564" y="976338"/>
            <a:chExt cx="4190257" cy="2816729"/>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564" y="976338"/>
              <a:ext cx="4190257" cy="281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7452748" y="1409166"/>
              <a:ext cx="951777" cy="369332"/>
            </a:xfrm>
            <a:prstGeom prst="rect">
              <a:avLst/>
            </a:prstGeom>
            <a:solidFill>
              <a:schemeClr val="bg1"/>
            </a:solidFill>
          </p:spPr>
          <p:txBody>
            <a:bodyPr wrap="square" rtlCol="0">
              <a:spAutoFit/>
            </a:bodyPr>
            <a:lstStyle/>
            <a:p>
              <a:r>
                <a:rPr lang="nl-NL" sz="900" dirty="0" smtClean="0"/>
                <a:t>Belemmeringen in de omgeving</a:t>
              </a:r>
              <a:endParaRPr lang="nl-NL" sz="900" dirty="0"/>
            </a:p>
          </p:txBody>
        </p:sp>
      </p:grpSp>
    </p:spTree>
    <p:extLst>
      <p:ext uri="{BB962C8B-B14F-4D97-AF65-F5344CB8AC3E}">
        <p14:creationId xmlns:p14="http://schemas.microsoft.com/office/powerpoint/2010/main" val="3410940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Rechte verbindingslijn met pijl 75"/>
          <p:cNvCxnSpPr/>
          <p:nvPr/>
        </p:nvCxnSpPr>
        <p:spPr>
          <a:xfrm flipH="1" flipV="1">
            <a:off x="4039263" y="1420488"/>
            <a:ext cx="252255" cy="28291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Rechte verbindingslijn met pijl 35"/>
          <p:cNvCxnSpPr/>
          <p:nvPr/>
        </p:nvCxnSpPr>
        <p:spPr>
          <a:xfrm flipH="1">
            <a:off x="3887729" y="2868394"/>
            <a:ext cx="277661" cy="21182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65" name="Rechte verbindingslijn met pijl 64"/>
          <p:cNvCxnSpPr/>
          <p:nvPr/>
        </p:nvCxnSpPr>
        <p:spPr>
          <a:xfrm flipV="1">
            <a:off x="5394256" y="1686194"/>
            <a:ext cx="414520" cy="31753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 name="Titel 1"/>
          <p:cNvSpPr>
            <a:spLocks noGrp="1"/>
          </p:cNvSpPr>
          <p:nvPr>
            <p:ph type="title"/>
          </p:nvPr>
        </p:nvSpPr>
        <p:spPr>
          <a:xfrm>
            <a:off x="284650" y="440654"/>
            <a:ext cx="8229600" cy="857250"/>
          </a:xfrm>
        </p:spPr>
        <p:txBody>
          <a:bodyPr/>
          <a:lstStyle/>
          <a:p>
            <a:pPr algn="l"/>
            <a:r>
              <a:rPr lang="nl-NL" sz="2800" b="1" dirty="0" smtClean="0">
                <a:solidFill>
                  <a:srgbClr val="008BD1"/>
                </a:solidFill>
              </a:rPr>
              <a:t>Aandachtspunten bij interventies</a:t>
            </a:r>
            <a:endParaRPr lang="nl-NL" sz="2800" b="1" dirty="0">
              <a:solidFill>
                <a:srgbClr val="008BD1"/>
              </a:solidFill>
            </a:endParaRPr>
          </a:p>
        </p:txBody>
      </p:sp>
      <p:sp>
        <p:nvSpPr>
          <p:cNvPr id="7" name="Tijdelijke aanduiding voor inhoud 2"/>
          <p:cNvSpPr txBox="1">
            <a:spLocks/>
          </p:cNvSpPr>
          <p:nvPr/>
        </p:nvSpPr>
        <p:spPr>
          <a:xfrm>
            <a:off x="260192" y="4186363"/>
            <a:ext cx="8643067" cy="3737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buClr>
                <a:srgbClr val="79C242"/>
              </a:buClr>
              <a:buNone/>
            </a:pPr>
            <a:r>
              <a:rPr lang="nl-NL" sz="1400" i="1" dirty="0">
                <a:latin typeface="Arial" panose="020B0604020202020204" pitchFamily="34" charset="0"/>
                <a:cs typeface="Arial" panose="020B0604020202020204" pitchFamily="34" charset="0"/>
                <a:hlinkClick r:id="rId3"/>
              </a:rPr>
              <a:t>http://</a:t>
            </a:r>
            <a:r>
              <a:rPr lang="nl-NL" sz="1400" i="1" dirty="0" smtClean="0">
                <a:latin typeface="Arial" panose="020B0604020202020204" pitchFamily="34" charset="0"/>
                <a:cs typeface="Arial" panose="020B0604020202020204" pitchFamily="34" charset="0"/>
                <a:hlinkClick r:id="rId3"/>
              </a:rPr>
              <a:t>www.arbokennisnet.nl/images/dynamic/Dossiers/Organisatie/D_Leefstijlinterventies.pdf</a:t>
            </a:r>
            <a:endParaRPr lang="nl-NL" sz="1400" i="1" dirty="0" smtClean="0">
              <a:latin typeface="Arial" panose="020B0604020202020204" pitchFamily="34" charset="0"/>
              <a:cs typeface="Arial" panose="020B0604020202020204" pitchFamily="34" charset="0"/>
            </a:endParaRPr>
          </a:p>
        </p:txBody>
      </p:sp>
      <p:sp>
        <p:nvSpPr>
          <p:cNvPr id="4" name="Rechthoek 3"/>
          <p:cNvSpPr/>
          <p:nvPr/>
        </p:nvSpPr>
        <p:spPr>
          <a:xfrm>
            <a:off x="4706038" y="3898792"/>
            <a:ext cx="184731" cy="738664"/>
          </a:xfrm>
          <a:prstGeom prst="rect">
            <a:avLst/>
          </a:prstGeom>
        </p:spPr>
        <p:txBody>
          <a:bodyPr wrap="none">
            <a:spAutoFit/>
          </a:bodyPr>
          <a:lstStyle/>
          <a:p>
            <a:pPr lvl="0"/>
            <a:endParaRPr lang="nl-NL" sz="1400" dirty="0" smtClean="0">
              <a:latin typeface="Arial" panose="020B0604020202020204" pitchFamily="34" charset="0"/>
              <a:cs typeface="Arial" panose="020B0604020202020204" pitchFamily="34" charset="0"/>
            </a:endParaRPr>
          </a:p>
          <a:p>
            <a:pPr lvl="0"/>
            <a:endParaRPr lang="nl-NL" sz="1400" dirty="0">
              <a:latin typeface="Arial" panose="020B0604020202020204" pitchFamily="34" charset="0"/>
              <a:cs typeface="Arial" panose="020B0604020202020204" pitchFamily="34" charset="0"/>
            </a:endParaRPr>
          </a:p>
          <a:p>
            <a:pPr lvl="0"/>
            <a:endParaRPr lang="nl-NL" sz="1400" dirty="0" smtClean="0">
              <a:latin typeface="Arial" panose="020B0604020202020204" pitchFamily="34" charset="0"/>
              <a:cs typeface="Arial" panose="020B0604020202020204" pitchFamily="34" charset="0"/>
            </a:endParaRPr>
          </a:p>
        </p:txBody>
      </p:sp>
      <p:sp>
        <p:nvSpPr>
          <p:cNvPr id="11" name="Tijdelijke aanduiding voor inhoud 2"/>
          <p:cNvSpPr txBox="1">
            <a:spLocks/>
          </p:cNvSpPr>
          <p:nvPr/>
        </p:nvSpPr>
        <p:spPr>
          <a:xfrm>
            <a:off x="233923" y="3709436"/>
            <a:ext cx="3336706" cy="388288"/>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nl-NL" sz="1400" dirty="0">
                <a:latin typeface="Arial" panose="020B0604020202020204" pitchFamily="34" charset="0"/>
                <a:cs typeface="Arial" panose="020B0604020202020204" pitchFamily="34" charset="0"/>
              </a:rPr>
              <a:t>Interventie afstemmen op de doelgroep</a:t>
            </a:r>
          </a:p>
          <a:p>
            <a:pPr marL="0" lvl="0" indent="0">
              <a:buNone/>
            </a:pPr>
            <a:endParaRPr lang="nl-NL" sz="1400" dirty="0">
              <a:latin typeface="Arial" panose="020B0604020202020204" pitchFamily="34" charset="0"/>
              <a:cs typeface="Arial" panose="020B0604020202020204" pitchFamily="34" charset="0"/>
            </a:endParaRPr>
          </a:p>
        </p:txBody>
      </p:sp>
      <p:sp>
        <p:nvSpPr>
          <p:cNvPr id="12" name="Tijdelijke aanduiding voor inhoud 2"/>
          <p:cNvSpPr txBox="1">
            <a:spLocks/>
          </p:cNvSpPr>
          <p:nvPr/>
        </p:nvSpPr>
        <p:spPr>
          <a:xfrm>
            <a:off x="6082475" y="700817"/>
            <a:ext cx="2656008" cy="388288"/>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lvl="0" indent="0">
              <a:buNone/>
            </a:pPr>
            <a:r>
              <a:rPr lang="nl-NL" sz="1400" dirty="0">
                <a:latin typeface="Arial" panose="020B0604020202020204" pitchFamily="34" charset="0"/>
                <a:cs typeface="Arial" panose="020B0604020202020204" pitchFamily="34" charset="0"/>
              </a:rPr>
              <a:t>Aandacht voor bewustwording</a:t>
            </a:r>
          </a:p>
          <a:p>
            <a:pPr marL="0" lvl="0" indent="0">
              <a:buNone/>
            </a:pPr>
            <a:endParaRPr lang="nl-NL" sz="1400" dirty="0">
              <a:latin typeface="Arial" panose="020B0604020202020204" pitchFamily="34" charset="0"/>
              <a:cs typeface="Arial" panose="020B0604020202020204" pitchFamily="34" charset="0"/>
            </a:endParaRPr>
          </a:p>
        </p:txBody>
      </p:sp>
      <p:sp>
        <p:nvSpPr>
          <p:cNvPr id="13" name="Tijdelijke aanduiding voor inhoud 2"/>
          <p:cNvSpPr txBox="1">
            <a:spLocks/>
          </p:cNvSpPr>
          <p:nvPr/>
        </p:nvSpPr>
        <p:spPr>
          <a:xfrm>
            <a:off x="5568927" y="1297904"/>
            <a:ext cx="3169555" cy="388288"/>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lvl="0" indent="0">
              <a:buNone/>
            </a:pPr>
            <a:r>
              <a:rPr lang="nl-NL" sz="1400" dirty="0">
                <a:latin typeface="Arial" panose="020B0604020202020204" pitchFamily="34" charset="0"/>
                <a:cs typeface="Arial" panose="020B0604020202020204" pitchFamily="34" charset="0"/>
              </a:rPr>
              <a:t>Stellen van duidelijk en haalbaar doel</a:t>
            </a:r>
          </a:p>
          <a:p>
            <a:pPr marL="0" lvl="0" indent="0">
              <a:buNone/>
            </a:pPr>
            <a:endParaRPr lang="nl-NL" sz="1400" dirty="0">
              <a:latin typeface="Arial" panose="020B0604020202020204" pitchFamily="34" charset="0"/>
              <a:cs typeface="Arial" panose="020B0604020202020204" pitchFamily="34" charset="0"/>
            </a:endParaRPr>
          </a:p>
        </p:txBody>
      </p:sp>
      <p:sp>
        <p:nvSpPr>
          <p:cNvPr id="14" name="Tijdelijke aanduiding voor inhoud 2"/>
          <p:cNvSpPr txBox="1">
            <a:spLocks/>
          </p:cNvSpPr>
          <p:nvPr/>
        </p:nvSpPr>
        <p:spPr>
          <a:xfrm>
            <a:off x="6082475" y="1880067"/>
            <a:ext cx="2656008" cy="527013"/>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nl-NL" sz="1400" dirty="0">
                <a:latin typeface="Arial" panose="020B0604020202020204" pitchFamily="34" charset="0"/>
                <a:cs typeface="Arial" panose="020B0604020202020204" pitchFamily="34" charset="0"/>
              </a:rPr>
              <a:t>Aanpassingen in de sociale en fysieke omgeving</a:t>
            </a:r>
          </a:p>
        </p:txBody>
      </p:sp>
      <p:sp>
        <p:nvSpPr>
          <p:cNvPr id="15" name="Tijdelijke aanduiding voor inhoud 2"/>
          <p:cNvSpPr txBox="1">
            <a:spLocks/>
          </p:cNvSpPr>
          <p:nvPr/>
        </p:nvSpPr>
        <p:spPr>
          <a:xfrm>
            <a:off x="5502303" y="2567241"/>
            <a:ext cx="3339543" cy="602307"/>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lvl="0" indent="0">
              <a:buNone/>
            </a:pPr>
            <a:r>
              <a:rPr lang="nl-NL" sz="1400" dirty="0">
                <a:latin typeface="Arial" panose="020B0604020202020204" pitchFamily="34" charset="0"/>
                <a:cs typeface="Arial" panose="020B0604020202020204" pitchFamily="34" charset="0"/>
              </a:rPr>
              <a:t>Steun vanuit omgeving: </a:t>
            </a:r>
            <a:r>
              <a:rPr lang="nl-NL" sz="1400" dirty="0" smtClean="0">
                <a:latin typeface="Arial" panose="020B0604020202020204" pitchFamily="34" charset="0"/>
                <a:cs typeface="Arial" panose="020B0604020202020204" pitchFamily="34" charset="0"/>
              </a:rPr>
              <a:t>bijv. </a:t>
            </a:r>
            <a:r>
              <a:rPr lang="nl-NL" sz="1400" dirty="0">
                <a:latin typeface="Arial" panose="020B0604020202020204" pitchFamily="34" charset="0"/>
                <a:cs typeface="Arial" panose="020B0604020202020204" pitchFamily="34" charset="0"/>
              </a:rPr>
              <a:t>sociale </a:t>
            </a:r>
            <a:r>
              <a:rPr lang="nl-NL" sz="1400" dirty="0" smtClean="0">
                <a:latin typeface="Arial" panose="020B0604020202020204" pitchFamily="34" charset="0"/>
                <a:cs typeface="Arial" panose="020B0604020202020204" pitchFamily="34" charset="0"/>
              </a:rPr>
              <a:t>steun, voorbeeldgedrag </a:t>
            </a:r>
            <a:r>
              <a:rPr lang="nl-NL" sz="1400" dirty="0">
                <a:latin typeface="Arial" panose="020B0604020202020204" pitchFamily="34" charset="0"/>
                <a:cs typeface="Arial" panose="020B0604020202020204" pitchFamily="34" charset="0"/>
              </a:rPr>
              <a:t>en waardering</a:t>
            </a:r>
          </a:p>
          <a:p>
            <a:pPr marL="0" lvl="0" indent="0">
              <a:buNone/>
            </a:pPr>
            <a:endParaRPr lang="nl-NL" sz="1400" dirty="0">
              <a:latin typeface="Arial" panose="020B0604020202020204" pitchFamily="34" charset="0"/>
              <a:cs typeface="Arial" panose="020B0604020202020204" pitchFamily="34" charset="0"/>
            </a:endParaRPr>
          </a:p>
        </p:txBody>
      </p:sp>
      <p:sp>
        <p:nvSpPr>
          <p:cNvPr id="16" name="Tijdelijke aanduiding voor inhoud 2"/>
          <p:cNvSpPr txBox="1">
            <a:spLocks/>
          </p:cNvSpPr>
          <p:nvPr/>
        </p:nvSpPr>
        <p:spPr>
          <a:xfrm>
            <a:off x="5255812" y="3426096"/>
            <a:ext cx="3482671" cy="576063"/>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lvl="0" indent="0">
              <a:buNone/>
            </a:pPr>
            <a:r>
              <a:rPr lang="nl-NL" sz="1400" dirty="0" smtClean="0">
                <a:latin typeface="Arial" panose="020B0604020202020204" pitchFamily="34" charset="0"/>
                <a:cs typeface="Arial" panose="020B0604020202020204" pitchFamily="34" charset="0"/>
              </a:rPr>
              <a:t>Factoren </a:t>
            </a:r>
            <a:r>
              <a:rPr lang="nl-NL" sz="1400" dirty="0">
                <a:latin typeface="Arial" panose="020B0604020202020204" pitchFamily="34" charset="0"/>
                <a:cs typeface="Arial" panose="020B0604020202020204" pitchFamily="34" charset="0"/>
              </a:rPr>
              <a:t>op niveau van de medewerker: commitment, motivatie, eigen effectiviteit</a:t>
            </a:r>
          </a:p>
          <a:p>
            <a:pPr marL="0" lvl="0" indent="0">
              <a:buNone/>
            </a:pPr>
            <a:endParaRPr lang="nl-NL" sz="1400" dirty="0">
              <a:latin typeface="Arial" panose="020B0604020202020204" pitchFamily="34" charset="0"/>
              <a:cs typeface="Arial" panose="020B0604020202020204" pitchFamily="34" charset="0"/>
            </a:endParaRPr>
          </a:p>
        </p:txBody>
      </p:sp>
      <p:cxnSp>
        <p:nvCxnSpPr>
          <p:cNvPr id="17" name="Rechte verbindingslijn met pijl 16"/>
          <p:cNvCxnSpPr/>
          <p:nvPr/>
        </p:nvCxnSpPr>
        <p:spPr>
          <a:xfrm flipV="1">
            <a:off x="4706038" y="805353"/>
            <a:ext cx="1376437" cy="96961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8" name="Rechte verbindingslijn met pijl 17"/>
          <p:cNvCxnSpPr>
            <a:endCxn id="14" idx="1"/>
          </p:cNvCxnSpPr>
          <p:nvPr/>
        </p:nvCxnSpPr>
        <p:spPr>
          <a:xfrm>
            <a:off x="5394256" y="2143574"/>
            <a:ext cx="68821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 name="Rechte verbindingslijn met pijl 19"/>
          <p:cNvCxnSpPr>
            <a:stCxn id="21" idx="3"/>
          </p:cNvCxnSpPr>
          <p:nvPr/>
        </p:nvCxnSpPr>
        <p:spPr>
          <a:xfrm>
            <a:off x="5395731" y="2362552"/>
            <a:ext cx="346395" cy="18878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3" name="Rechte verbindingslijn met pijl 22"/>
          <p:cNvCxnSpPr/>
          <p:nvPr/>
        </p:nvCxnSpPr>
        <p:spPr>
          <a:xfrm>
            <a:off x="4706038" y="3169548"/>
            <a:ext cx="549774" cy="52867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5" name="Rechte verbindingslijn met pijl 34"/>
          <p:cNvCxnSpPr/>
          <p:nvPr/>
        </p:nvCxnSpPr>
        <p:spPr>
          <a:xfrm flipH="1">
            <a:off x="3570630" y="3169548"/>
            <a:ext cx="953662" cy="71813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Tijdelijke aanduiding voor inhoud 2"/>
          <p:cNvSpPr txBox="1">
            <a:spLocks/>
          </p:cNvSpPr>
          <p:nvPr/>
        </p:nvSpPr>
        <p:spPr>
          <a:xfrm>
            <a:off x="225270" y="982687"/>
            <a:ext cx="3813993" cy="1584553"/>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nl-NL" sz="1400" dirty="0">
                <a:latin typeface="Arial" panose="020B0604020202020204" pitchFamily="34" charset="0"/>
                <a:cs typeface="Arial" panose="020B0604020202020204" pitchFamily="34" charset="0"/>
              </a:rPr>
              <a:t>Probleemanalyse:</a:t>
            </a:r>
          </a:p>
          <a:p>
            <a:pPr marL="182563" lvl="0" indent="-182563">
              <a:buFont typeface="Arial" panose="020B0604020202020204" pitchFamily="34" charset="0"/>
              <a:buChar char="•"/>
            </a:pPr>
            <a:r>
              <a:rPr lang="nl-NL" sz="1400" dirty="0">
                <a:latin typeface="Arial" panose="020B0604020202020204" pitchFamily="34" charset="0"/>
                <a:cs typeface="Arial" panose="020B0604020202020204" pitchFamily="34" charset="0"/>
              </a:rPr>
              <a:t>Hoeverre vormt een ongezonde leefstijl een probleem binnen de organisatie?</a:t>
            </a:r>
          </a:p>
          <a:p>
            <a:pPr marL="182563" lvl="0" indent="-182563">
              <a:buFont typeface="Arial" panose="020B0604020202020204" pitchFamily="34" charset="0"/>
              <a:buChar char="•"/>
            </a:pPr>
            <a:r>
              <a:rPr lang="nl-NL" sz="1400" dirty="0">
                <a:latin typeface="Arial" panose="020B0604020202020204" pitchFamily="34" charset="0"/>
                <a:cs typeface="Arial" panose="020B0604020202020204" pitchFamily="34" charset="0"/>
              </a:rPr>
              <a:t>Welke leefstijl is met name van belang is?</a:t>
            </a:r>
          </a:p>
          <a:p>
            <a:pPr marL="182563" lvl="0" indent="-182563">
              <a:buFont typeface="Arial" panose="020B0604020202020204" pitchFamily="34" charset="0"/>
              <a:buChar char="•"/>
            </a:pPr>
            <a:r>
              <a:rPr lang="nl-NL" sz="1400" dirty="0">
                <a:latin typeface="Arial" panose="020B0604020202020204" pitchFamily="34" charset="0"/>
                <a:cs typeface="Arial" panose="020B0604020202020204" pitchFamily="34" charset="0"/>
              </a:rPr>
              <a:t>Wat zijn de oorzaken van de ongezonde leefstijl?</a:t>
            </a:r>
          </a:p>
        </p:txBody>
      </p:sp>
      <p:sp>
        <p:nvSpPr>
          <p:cNvPr id="10" name="Tijdelijke aanduiding voor inhoud 2"/>
          <p:cNvSpPr txBox="1">
            <a:spLocks/>
          </p:cNvSpPr>
          <p:nvPr/>
        </p:nvSpPr>
        <p:spPr>
          <a:xfrm>
            <a:off x="219713" y="2804977"/>
            <a:ext cx="3664034" cy="550474"/>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lvl="0" indent="0">
              <a:buNone/>
            </a:pPr>
            <a:r>
              <a:rPr lang="nl-NL" sz="1400" dirty="0">
                <a:latin typeface="Arial" panose="020B0604020202020204" pitchFamily="34" charset="0"/>
                <a:cs typeface="Arial" panose="020B0604020202020204" pitchFamily="34" charset="0"/>
              </a:rPr>
              <a:t>Interventie voor alle medewerkers of </a:t>
            </a:r>
            <a:r>
              <a:rPr lang="nl-NL" sz="1400" dirty="0" smtClean="0">
                <a:latin typeface="Arial" panose="020B0604020202020204" pitchFamily="34" charset="0"/>
                <a:cs typeface="Arial" panose="020B0604020202020204" pitchFamily="34" charset="0"/>
              </a:rPr>
              <a:t>alleen voor groep </a:t>
            </a:r>
            <a:r>
              <a:rPr lang="nl-NL" sz="1400" dirty="0">
                <a:latin typeface="Arial" panose="020B0604020202020204" pitchFamily="34" charset="0"/>
                <a:cs typeface="Arial" panose="020B0604020202020204" pitchFamily="34" charset="0"/>
              </a:rPr>
              <a:t>met verhoogd risico</a:t>
            </a:r>
            <a:r>
              <a:rPr lang="nl-NL" sz="1400" dirty="0" smtClean="0">
                <a:latin typeface="Arial" panose="020B0604020202020204" pitchFamily="34" charset="0"/>
                <a:cs typeface="Arial" panose="020B0604020202020204" pitchFamily="34" charset="0"/>
              </a:rPr>
              <a:t>?</a:t>
            </a:r>
          </a:p>
          <a:p>
            <a:pPr marL="0" lvl="0" indent="0">
              <a:buNone/>
            </a:pPr>
            <a:endParaRPr lang="nl-NL" sz="1400" dirty="0">
              <a:latin typeface="Arial" panose="020B0604020202020204" pitchFamily="34" charset="0"/>
              <a:cs typeface="Arial" panose="020B0604020202020204" pitchFamily="34" charset="0"/>
            </a:endParaRPr>
          </a:p>
        </p:txBody>
      </p:sp>
      <p:pic>
        <p:nvPicPr>
          <p:cNvPr id="21" name="Picture 4" descr="Klembord, Controlelijst, Checklist, Lijst, Formul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335" y="1492047"/>
            <a:ext cx="1257396" cy="174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28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650" y="440654"/>
            <a:ext cx="8229600" cy="857250"/>
          </a:xfrm>
        </p:spPr>
        <p:txBody>
          <a:bodyPr/>
          <a:lstStyle/>
          <a:p>
            <a:pPr algn="l"/>
            <a:r>
              <a:rPr lang="nl-NL" sz="3200" b="1" dirty="0" err="1">
                <a:solidFill>
                  <a:srgbClr val="008BD1"/>
                </a:solidFill>
              </a:rPr>
              <a:t>BRAVOkompas</a:t>
            </a:r>
            <a:endParaRPr lang="nl-NL" sz="3200" b="1" dirty="0">
              <a:solidFill>
                <a:srgbClr val="008BD1"/>
              </a:solidFill>
            </a:endParaRPr>
          </a:p>
        </p:txBody>
      </p:sp>
      <p:sp>
        <p:nvSpPr>
          <p:cNvPr id="7" name="Tijdelijke aanduiding voor inhoud 2"/>
          <p:cNvSpPr txBox="1">
            <a:spLocks/>
          </p:cNvSpPr>
          <p:nvPr/>
        </p:nvSpPr>
        <p:spPr>
          <a:xfrm>
            <a:off x="151074" y="4174436"/>
            <a:ext cx="8776641" cy="3737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400" i="1" dirty="0">
                <a:latin typeface="Arial" panose="020B0604020202020204" pitchFamily="34" charset="0"/>
                <a:cs typeface="Arial" panose="020B0604020202020204" pitchFamily="34" charset="0"/>
                <a:hlinkClick r:id="rId3"/>
              </a:rPr>
              <a:t>https://tools.kenniscentrumsportenbewegen.nl/bravo-kompas/hoofdstuk/bravo-kompas</a:t>
            </a:r>
            <a:r>
              <a:rPr lang="nl-NL" sz="1400" i="1" dirty="0" smtClean="0">
                <a:latin typeface="Arial" panose="020B0604020202020204" pitchFamily="34" charset="0"/>
                <a:cs typeface="Arial" panose="020B0604020202020204" pitchFamily="34" charset="0"/>
                <a:hlinkClick r:id="rId3"/>
              </a:rPr>
              <a:t>/</a:t>
            </a:r>
            <a:r>
              <a:rPr lang="nl-NL" sz="1400" i="1" dirty="0" smtClean="0">
                <a:latin typeface="Arial" panose="020B0604020202020204" pitchFamily="34" charset="0"/>
                <a:cs typeface="Arial" panose="020B0604020202020204" pitchFamily="34" charset="0"/>
              </a:rPr>
              <a:t>  </a:t>
            </a:r>
          </a:p>
        </p:txBody>
      </p:sp>
      <p:sp>
        <p:nvSpPr>
          <p:cNvPr id="6" name="Tijdelijke aanduiding voor inhoud 2"/>
          <p:cNvSpPr>
            <a:spLocks noGrp="1"/>
          </p:cNvSpPr>
          <p:nvPr>
            <p:ph idx="1"/>
          </p:nvPr>
        </p:nvSpPr>
        <p:spPr>
          <a:xfrm>
            <a:off x="151074" y="1266413"/>
            <a:ext cx="2782957" cy="2530187"/>
          </a:xfrm>
          <a:prstGeom prst="roundRect">
            <a:avLst/>
          </a:prstGeom>
          <a:ln/>
        </p:spPr>
        <p:style>
          <a:lnRef idx="2">
            <a:schemeClr val="accent3"/>
          </a:lnRef>
          <a:fillRef idx="1">
            <a:schemeClr val="lt1"/>
          </a:fillRef>
          <a:effectRef idx="0">
            <a:schemeClr val="accent3"/>
          </a:effectRef>
          <a:fontRef idx="minor">
            <a:schemeClr val="dk1"/>
          </a:fontRef>
        </p:style>
        <p:txBody>
          <a:bodyPr/>
          <a:lstStyle/>
          <a:p>
            <a:pPr marL="0" indent="0">
              <a:spcBef>
                <a:spcPts val="528"/>
              </a:spcBef>
              <a:buClr>
                <a:srgbClr val="79C242"/>
              </a:buClr>
              <a:buNone/>
            </a:pPr>
            <a:r>
              <a:rPr lang="nl-NL" sz="1600" b="1" dirty="0" smtClean="0">
                <a:latin typeface="Arial" panose="020B0604020202020204" pitchFamily="34" charset="0"/>
                <a:cs typeface="Arial" panose="020B0604020202020204" pitchFamily="34" charset="0"/>
              </a:rPr>
              <a:t>Stappenplan</a:t>
            </a:r>
          </a:p>
          <a:p>
            <a:pPr marL="0" indent="0">
              <a:spcBef>
                <a:spcPts val="528"/>
              </a:spcBef>
              <a:buClr>
                <a:srgbClr val="79C242"/>
              </a:buClr>
              <a:buNone/>
            </a:pPr>
            <a:r>
              <a:rPr lang="nl-NL" sz="1400" dirty="0" smtClean="0">
                <a:solidFill>
                  <a:srgbClr val="008BD1"/>
                </a:solidFill>
                <a:latin typeface="Arial" panose="020B0604020202020204" pitchFamily="34" charset="0"/>
                <a:cs typeface="Arial" panose="020B0604020202020204" pitchFamily="34" charset="0"/>
              </a:rPr>
              <a:t>Stap 1</a:t>
            </a:r>
            <a:r>
              <a:rPr lang="nl-NL" sz="1400" dirty="0">
                <a:solidFill>
                  <a:srgbClr val="008BD1"/>
                </a:solidFill>
                <a:latin typeface="Arial" panose="020B0604020202020204" pitchFamily="34" charset="0"/>
                <a:cs typeface="Arial" panose="020B0604020202020204" pitchFamily="34" charset="0"/>
              </a:rPr>
              <a:t> </a:t>
            </a:r>
            <a:r>
              <a:rPr lang="nl-NL" sz="1400" dirty="0" smtClean="0">
                <a:solidFill>
                  <a:srgbClr val="008BD1"/>
                </a:solidFill>
                <a:latin typeface="Arial" panose="020B0604020202020204" pitchFamily="34" charset="0"/>
                <a:cs typeface="Arial" panose="020B0604020202020204" pitchFamily="34" charset="0"/>
              </a:rPr>
              <a:t> </a:t>
            </a:r>
            <a:r>
              <a:rPr lang="nl-NL" sz="1400" dirty="0" smtClean="0">
                <a:latin typeface="Arial" panose="020B0604020202020204" pitchFamily="34" charset="0"/>
                <a:cs typeface="Arial" panose="020B0604020202020204" pitchFamily="34" charset="0"/>
              </a:rPr>
              <a:t>Draagvlak</a:t>
            </a:r>
          </a:p>
          <a:p>
            <a:pPr marL="0" indent="0">
              <a:spcBef>
                <a:spcPts val="528"/>
              </a:spcBef>
              <a:buClr>
                <a:srgbClr val="79C242"/>
              </a:buClr>
              <a:buNone/>
            </a:pPr>
            <a:r>
              <a:rPr lang="nl-NL" sz="1400" dirty="0" smtClean="0">
                <a:solidFill>
                  <a:srgbClr val="008BD1"/>
                </a:solidFill>
                <a:latin typeface="Arial" panose="020B0604020202020204" pitchFamily="34" charset="0"/>
                <a:cs typeface="Arial" panose="020B0604020202020204" pitchFamily="34" charset="0"/>
              </a:rPr>
              <a:t>Stap 2  </a:t>
            </a:r>
            <a:r>
              <a:rPr lang="nl-NL" sz="1400" dirty="0" smtClean="0">
                <a:latin typeface="Arial" panose="020B0604020202020204" pitchFamily="34" charset="0"/>
                <a:cs typeface="Arial" panose="020B0604020202020204" pitchFamily="34" charset="0"/>
              </a:rPr>
              <a:t>Structuur</a:t>
            </a:r>
          </a:p>
          <a:p>
            <a:pPr marL="0" indent="0">
              <a:spcBef>
                <a:spcPts val="528"/>
              </a:spcBef>
              <a:buClr>
                <a:srgbClr val="79C242"/>
              </a:buClr>
              <a:buNone/>
            </a:pPr>
            <a:r>
              <a:rPr lang="nl-NL" sz="1400" dirty="0" smtClean="0">
                <a:solidFill>
                  <a:srgbClr val="008BD1"/>
                </a:solidFill>
                <a:latin typeface="Arial" panose="020B0604020202020204" pitchFamily="34" charset="0"/>
                <a:cs typeface="Arial" panose="020B0604020202020204" pitchFamily="34" charset="0"/>
              </a:rPr>
              <a:t>Stap 3  </a:t>
            </a:r>
            <a:r>
              <a:rPr lang="nl-NL" sz="1400" dirty="0" smtClean="0">
                <a:latin typeface="Arial" panose="020B0604020202020204" pitchFamily="34" charset="0"/>
                <a:cs typeface="Arial" panose="020B0604020202020204" pitchFamily="34" charset="0"/>
              </a:rPr>
              <a:t>Behoefteanalyse</a:t>
            </a:r>
          </a:p>
          <a:p>
            <a:pPr marL="0" indent="0">
              <a:spcBef>
                <a:spcPts val="528"/>
              </a:spcBef>
              <a:buClr>
                <a:srgbClr val="79C242"/>
              </a:buClr>
              <a:buNone/>
            </a:pPr>
            <a:r>
              <a:rPr lang="nl-NL" sz="1400" dirty="0" smtClean="0">
                <a:solidFill>
                  <a:srgbClr val="008BD1"/>
                </a:solidFill>
                <a:latin typeface="Arial" panose="020B0604020202020204" pitchFamily="34" charset="0"/>
                <a:cs typeface="Arial" panose="020B0604020202020204" pitchFamily="34" charset="0"/>
              </a:rPr>
              <a:t>Stap 4  </a:t>
            </a:r>
            <a:r>
              <a:rPr lang="nl-NL" sz="1400" dirty="0" smtClean="0">
                <a:latin typeface="Arial" panose="020B0604020202020204" pitchFamily="34" charset="0"/>
                <a:cs typeface="Arial" panose="020B0604020202020204" pitchFamily="34" charset="0"/>
              </a:rPr>
              <a:t>Plan van aanpak</a:t>
            </a:r>
          </a:p>
          <a:p>
            <a:pPr marL="0" indent="0">
              <a:spcBef>
                <a:spcPts val="528"/>
              </a:spcBef>
              <a:buClr>
                <a:srgbClr val="79C242"/>
              </a:buClr>
              <a:buNone/>
            </a:pPr>
            <a:r>
              <a:rPr lang="nl-NL" sz="1400" dirty="0" smtClean="0">
                <a:solidFill>
                  <a:srgbClr val="008BD1"/>
                </a:solidFill>
                <a:latin typeface="Arial" panose="020B0604020202020204" pitchFamily="34" charset="0"/>
                <a:cs typeface="Arial" panose="020B0604020202020204" pitchFamily="34" charset="0"/>
              </a:rPr>
              <a:t>Stap 5  </a:t>
            </a:r>
            <a:r>
              <a:rPr lang="nl-NL" sz="1400" dirty="0" smtClean="0">
                <a:latin typeface="Arial" panose="020B0604020202020204" pitchFamily="34" charset="0"/>
                <a:cs typeface="Arial" panose="020B0604020202020204" pitchFamily="34" charset="0"/>
              </a:rPr>
              <a:t>Actie</a:t>
            </a:r>
          </a:p>
          <a:p>
            <a:pPr marL="0" indent="0">
              <a:spcBef>
                <a:spcPts val="528"/>
              </a:spcBef>
              <a:buClr>
                <a:srgbClr val="79C242"/>
              </a:buClr>
              <a:buNone/>
            </a:pPr>
            <a:r>
              <a:rPr lang="nl-NL" sz="1400" dirty="0" smtClean="0">
                <a:solidFill>
                  <a:srgbClr val="008BD1"/>
                </a:solidFill>
                <a:latin typeface="Arial" panose="020B0604020202020204" pitchFamily="34" charset="0"/>
                <a:cs typeface="Arial" panose="020B0604020202020204" pitchFamily="34" charset="0"/>
              </a:rPr>
              <a:t>Stap 6  </a:t>
            </a:r>
            <a:r>
              <a:rPr lang="nl-NL" sz="1400" dirty="0" smtClean="0">
                <a:latin typeface="Arial" panose="020B0604020202020204" pitchFamily="34" charset="0"/>
                <a:cs typeface="Arial" panose="020B0604020202020204" pitchFamily="34" charset="0"/>
              </a:rPr>
              <a:t>Evaluatie</a:t>
            </a:r>
          </a:p>
          <a:p>
            <a:pPr marL="0" indent="0">
              <a:spcBef>
                <a:spcPts val="528"/>
              </a:spcBef>
              <a:buClr>
                <a:srgbClr val="79C242"/>
              </a:buClr>
              <a:buNone/>
            </a:pPr>
            <a:r>
              <a:rPr lang="nl-NL" sz="1400" dirty="0" smtClean="0">
                <a:solidFill>
                  <a:srgbClr val="008BD1"/>
                </a:solidFill>
                <a:latin typeface="Arial" panose="020B0604020202020204" pitchFamily="34" charset="0"/>
                <a:cs typeface="Arial" panose="020B0604020202020204" pitchFamily="34" charset="0"/>
              </a:rPr>
              <a:t>Stap 7</a:t>
            </a:r>
            <a:r>
              <a:rPr lang="nl-NL" sz="1400" dirty="0" smtClean="0">
                <a:latin typeface="Arial" panose="020B0604020202020204" pitchFamily="34" charset="0"/>
                <a:cs typeface="Arial" panose="020B0604020202020204" pitchFamily="34" charset="0"/>
              </a:rPr>
              <a:t>  Borging</a:t>
            </a:r>
            <a:endParaRPr lang="nl-NL" sz="1400" dirty="0">
              <a:latin typeface="Arial" panose="020B0604020202020204" pitchFamily="34" charset="0"/>
              <a:cs typeface="Arial" panose="020B0604020202020204" pitchFamily="34" charset="0"/>
            </a:endParaRPr>
          </a:p>
        </p:txBody>
      </p:sp>
      <p:pic>
        <p:nvPicPr>
          <p:cNvPr id="4100" name="Picture 4" descr="Trap, Geleidelijk, Voeten, Benen, Suc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304" y="1297904"/>
            <a:ext cx="5917071" cy="252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78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Kleine stapjes in richting van gewenste doel</a:t>
            </a:r>
            <a:endParaRPr lang="nl-NL" sz="3200" b="1" dirty="0">
              <a:solidFill>
                <a:srgbClr val="008BD1"/>
              </a:solidFill>
            </a:endParaRPr>
          </a:p>
        </p:txBody>
      </p:sp>
      <p:sp>
        <p:nvSpPr>
          <p:cNvPr id="7" name="Tijdelijke aanduiding voor inhoud 2"/>
          <p:cNvSpPr txBox="1">
            <a:spLocks/>
          </p:cNvSpPr>
          <p:nvPr/>
        </p:nvSpPr>
        <p:spPr>
          <a:xfrm>
            <a:off x="151075" y="4086972"/>
            <a:ext cx="8776641" cy="3737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buClr>
                <a:srgbClr val="79C242"/>
              </a:buClr>
              <a:buNone/>
            </a:pPr>
            <a:r>
              <a:rPr lang="nl-NL" sz="1400" i="1" dirty="0">
                <a:latin typeface="Arial" panose="020B0604020202020204" pitchFamily="34" charset="0"/>
                <a:cs typeface="Arial" panose="020B0604020202020204" pitchFamily="34" charset="0"/>
                <a:hlinkClick r:id="rId3"/>
              </a:rPr>
              <a:t>https://</a:t>
            </a:r>
            <a:r>
              <a:rPr lang="nl-NL" sz="1400" i="1" dirty="0" smtClean="0">
                <a:latin typeface="Arial" panose="020B0604020202020204" pitchFamily="34" charset="0"/>
                <a:cs typeface="Arial" panose="020B0604020202020204" pitchFamily="34" charset="0"/>
                <a:hlinkClick r:id="rId3"/>
              </a:rPr>
              <a:t>www.sbcm.nl/wp-content/uploads/2019/03/presentatie-rene-sielhorst-ro-bedrijf-4-december.pdf</a:t>
            </a:r>
            <a:r>
              <a:rPr lang="nl-NL" sz="1400" i="1" dirty="0" smtClean="0">
                <a:latin typeface="Arial" panose="020B0604020202020204" pitchFamily="34" charset="0"/>
                <a:cs typeface="Arial" panose="020B0604020202020204" pitchFamily="34" charset="0"/>
              </a:rPr>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503" y="1182942"/>
            <a:ext cx="8416787" cy="248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495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Met EAST bevorderen van gezond gedrag</a:t>
            </a:r>
            <a:endParaRPr lang="nl-NL" sz="3200" b="1" dirty="0">
              <a:solidFill>
                <a:srgbClr val="008BD1"/>
              </a:solidFill>
            </a:endParaRPr>
          </a:p>
        </p:txBody>
      </p:sp>
      <p:sp>
        <p:nvSpPr>
          <p:cNvPr id="3" name="Tijdelijke aanduiding voor inhoud 2"/>
          <p:cNvSpPr>
            <a:spLocks noGrp="1"/>
          </p:cNvSpPr>
          <p:nvPr>
            <p:ph idx="1"/>
          </p:nvPr>
        </p:nvSpPr>
        <p:spPr>
          <a:xfrm>
            <a:off x="124630" y="965374"/>
            <a:ext cx="5293190" cy="3162489"/>
          </a:xfrm>
          <a:prstGeom prst="roundRect">
            <a:avLst/>
          </a:prstGeom>
          <a:ln/>
        </p:spPr>
        <p:style>
          <a:lnRef idx="2">
            <a:schemeClr val="accent3"/>
          </a:lnRef>
          <a:fillRef idx="1">
            <a:schemeClr val="lt1"/>
          </a:fillRef>
          <a:effectRef idx="0">
            <a:schemeClr val="accent3"/>
          </a:effectRef>
          <a:fontRef idx="minor">
            <a:schemeClr val="dk1"/>
          </a:fontRef>
        </p:style>
        <p:txBody>
          <a:bodyPr/>
          <a:lstStyle/>
          <a:p>
            <a:pPr marL="0" indent="0">
              <a:spcBef>
                <a:spcPts val="528"/>
              </a:spcBef>
              <a:buClr>
                <a:srgbClr val="79C242"/>
              </a:buClr>
              <a:buNone/>
            </a:pPr>
            <a:r>
              <a:rPr lang="nl-NL" sz="1400" dirty="0" smtClean="0">
                <a:latin typeface="Arial" panose="020B0604020202020204" pitchFamily="34" charset="0"/>
                <a:cs typeface="Arial" panose="020B0604020202020204" pitchFamily="34" charset="0"/>
              </a:rPr>
              <a:t>Checklist bij het bespreken en ontwerpen van interventies</a:t>
            </a:r>
          </a:p>
          <a:p>
            <a:pPr marL="182563" indent="-182563">
              <a:spcBef>
                <a:spcPts val="528"/>
              </a:spcBef>
              <a:buClr>
                <a:srgbClr val="79C242"/>
              </a:buClr>
              <a:buFont typeface="Arial" panose="020B0604020202020204" pitchFamily="34" charset="0"/>
              <a:buChar char="•"/>
            </a:pPr>
            <a:r>
              <a:rPr lang="nl-NL" sz="1400" dirty="0" smtClean="0">
                <a:latin typeface="Arial" panose="020B0604020202020204" pitchFamily="34" charset="0"/>
                <a:cs typeface="Arial" panose="020B0604020202020204" pitchFamily="34" charset="0"/>
              </a:rPr>
              <a:t>Maak het makkelijk (zorg dat de standaardoptie ‘gezond’ is; lever service bij belemmeringen)</a:t>
            </a:r>
          </a:p>
          <a:p>
            <a:pPr marL="182563" indent="-182563">
              <a:spcBef>
                <a:spcPts val="528"/>
              </a:spcBef>
              <a:buClr>
                <a:srgbClr val="79C242"/>
              </a:buClr>
              <a:buFont typeface="Arial" panose="020B0604020202020204" pitchFamily="34" charset="0"/>
              <a:buChar char="•"/>
            </a:pPr>
            <a:r>
              <a:rPr lang="nl-NL" sz="1400" dirty="0" smtClean="0">
                <a:latin typeface="Arial" panose="020B0604020202020204" pitchFamily="34" charset="0"/>
                <a:cs typeface="Arial" panose="020B0604020202020204" pitchFamily="34" charset="0"/>
              </a:rPr>
              <a:t>Maak het aantrekkelijk (maak het leuk/goedkoop; werk met een beloningen of spaarsysteem)</a:t>
            </a:r>
          </a:p>
          <a:p>
            <a:pPr marL="182563" indent="-182563">
              <a:spcBef>
                <a:spcPts val="528"/>
              </a:spcBef>
              <a:buClr>
                <a:srgbClr val="79C242"/>
              </a:buClr>
              <a:buFont typeface="Arial" panose="020B0604020202020204" pitchFamily="34" charset="0"/>
              <a:buChar char="•"/>
            </a:pPr>
            <a:r>
              <a:rPr lang="nl-NL" sz="1400" dirty="0" smtClean="0">
                <a:latin typeface="Arial" panose="020B0604020202020204" pitchFamily="34" charset="0"/>
                <a:cs typeface="Arial" panose="020B0604020202020204" pitchFamily="34" charset="0"/>
              </a:rPr>
              <a:t>Maak het sociaal (laat zien dat de meeste mensen het gevraagde gedrag vertonen; moedig aan om commitment uit te spreken tegenover anderen; doe het samen)</a:t>
            </a:r>
          </a:p>
          <a:p>
            <a:pPr marL="182563" indent="-182563">
              <a:spcBef>
                <a:spcPts val="528"/>
              </a:spcBef>
              <a:buClr>
                <a:srgbClr val="79C242"/>
              </a:buClr>
              <a:buFont typeface="Arial" panose="020B0604020202020204" pitchFamily="34" charset="0"/>
              <a:buChar char="•"/>
            </a:pPr>
            <a:r>
              <a:rPr lang="nl-NL" sz="1400" dirty="0" smtClean="0">
                <a:latin typeface="Arial" panose="020B0604020202020204" pitchFamily="34" charset="0"/>
                <a:cs typeface="Arial" panose="020B0604020202020204" pitchFamily="34" charset="0"/>
              </a:rPr>
              <a:t>Maak het tijdgebonden (benut het moment waarop mensen voor gezond gedrag openstaan (sportschool na nieuwjaar); realiseer je dat een beloning op de korte termijn meer effect heeft dan op de lange termijn)</a:t>
            </a:r>
            <a:endParaRPr lang="nl-NL" sz="1400" dirty="0">
              <a:latin typeface="Arial" panose="020B0604020202020204" pitchFamily="34" charset="0"/>
              <a:cs typeface="Arial" panose="020B0604020202020204" pitchFamily="34" charset="0"/>
            </a:endParaRPr>
          </a:p>
        </p:txBody>
      </p:sp>
      <p:sp>
        <p:nvSpPr>
          <p:cNvPr id="7" name="Tijdelijke aanduiding voor inhoud 2"/>
          <p:cNvSpPr txBox="1">
            <a:spLocks/>
          </p:cNvSpPr>
          <p:nvPr/>
        </p:nvSpPr>
        <p:spPr>
          <a:xfrm>
            <a:off x="284650" y="4090946"/>
            <a:ext cx="8643067" cy="2941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buClr>
                <a:srgbClr val="79C242"/>
              </a:buClr>
              <a:buNone/>
            </a:pPr>
            <a:r>
              <a:rPr lang="nl-NL" sz="1400" i="1" dirty="0" err="1" smtClean="0">
                <a:latin typeface="Arial"/>
                <a:cs typeface="Arial"/>
                <a:hlinkClick r:id="rId3"/>
              </a:rPr>
              <a:t>o.a</a:t>
            </a:r>
            <a:r>
              <a:rPr lang="nl-NL" sz="1400" i="1" dirty="0" smtClean="0">
                <a:latin typeface="Arial"/>
                <a:cs typeface="Arial"/>
                <a:hlinkClick r:id="rId3"/>
              </a:rPr>
              <a:t>: </a:t>
            </a:r>
            <a:r>
              <a:rPr lang="nl-NL" sz="1400" i="1" dirty="0">
                <a:latin typeface="Arial"/>
                <a:cs typeface="Arial"/>
                <a:hlinkClick r:id="rId4"/>
              </a:rPr>
              <a:t>https://</a:t>
            </a:r>
            <a:r>
              <a:rPr lang="nl-NL" sz="1400" i="1" dirty="0" smtClean="0">
                <a:latin typeface="Arial"/>
                <a:cs typeface="Arial"/>
                <a:hlinkClick r:id="rId4"/>
              </a:rPr>
              <a:t>www.behaviouralinsights.co.uk/wp-content/uploads/2015/07/BIT-Publication-EAST_FA_WEB.pdf</a:t>
            </a:r>
            <a:r>
              <a:rPr lang="nl-NL" sz="1400" i="1" dirty="0" smtClean="0">
                <a:latin typeface="Arial"/>
                <a:cs typeface="Arial"/>
              </a:rPr>
              <a:t> </a:t>
            </a:r>
          </a:p>
        </p:txBody>
      </p:sp>
      <p:pic>
        <p:nvPicPr>
          <p:cNvPr id="4" name="Afbeelding 3"/>
          <p:cNvPicPr>
            <a:picLocks noChangeAspect="1"/>
          </p:cNvPicPr>
          <p:nvPr/>
        </p:nvPicPr>
        <p:blipFill>
          <a:blip r:embed="rId5"/>
          <a:stretch>
            <a:fillRect/>
          </a:stretch>
        </p:blipFill>
        <p:spPr>
          <a:xfrm>
            <a:off x="5614385" y="1297904"/>
            <a:ext cx="3313332" cy="2248070"/>
          </a:xfrm>
          <a:prstGeom prst="rect">
            <a:avLst/>
          </a:prstGeom>
        </p:spPr>
      </p:pic>
    </p:spTree>
    <p:extLst>
      <p:ext uri="{BB962C8B-B14F-4D97-AF65-F5344CB8AC3E}">
        <p14:creationId xmlns:p14="http://schemas.microsoft.com/office/powerpoint/2010/main" val="1671700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lifant, Jong, Watergat, Jonge Olifant"/>
          <p:cNvPicPr>
            <a:picLocks noChangeAspect="1" noChangeArrowheads="1"/>
          </p:cNvPicPr>
          <p:nvPr/>
        </p:nvPicPr>
        <p:blipFill rotWithShape="1">
          <a:blip r:embed="rId3">
            <a:extLst>
              <a:ext uri="{28A0092B-C50C-407E-A947-70E740481C1C}">
                <a14:useLocalDpi xmlns:a14="http://schemas.microsoft.com/office/drawing/2010/main" val="0"/>
              </a:ext>
            </a:extLst>
          </a:blip>
          <a:srcRect l="33120" b="4921"/>
          <a:stretch/>
        </p:blipFill>
        <p:spPr bwMode="auto">
          <a:xfrm>
            <a:off x="7323027" y="-7573"/>
            <a:ext cx="1820849" cy="183356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Nudging</a:t>
            </a:r>
            <a:endParaRPr lang="nl-NL" sz="3200" b="1" dirty="0">
              <a:solidFill>
                <a:srgbClr val="008BD1"/>
              </a:solidFill>
            </a:endParaRPr>
          </a:p>
        </p:txBody>
      </p:sp>
      <p:sp>
        <p:nvSpPr>
          <p:cNvPr id="7" name="Tijdelijke aanduiding voor inhoud 2"/>
          <p:cNvSpPr txBox="1">
            <a:spLocks/>
          </p:cNvSpPr>
          <p:nvPr/>
        </p:nvSpPr>
        <p:spPr>
          <a:xfrm>
            <a:off x="151073" y="4245998"/>
            <a:ext cx="8776641" cy="3737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400" i="1" u="sng" dirty="0">
                <a:latin typeface="Arial" panose="020B0604020202020204" pitchFamily="34" charset="0"/>
                <a:cs typeface="Arial" panose="020B0604020202020204" pitchFamily="34" charset="0"/>
                <a:hlinkClick r:id="rId4"/>
              </a:rPr>
              <a:t>https://</a:t>
            </a:r>
            <a:r>
              <a:rPr lang="nl-NL" sz="1400" i="1" u="sng" dirty="0" smtClean="0">
                <a:latin typeface="Arial" panose="020B0604020202020204" pitchFamily="34" charset="0"/>
                <a:cs typeface="Arial" panose="020B0604020202020204" pitchFamily="34" charset="0"/>
                <a:hlinkClick r:id="rId4"/>
              </a:rPr>
              <a:t>www.loketgezondleven.nl/vraagstukken/nudging</a:t>
            </a:r>
            <a:r>
              <a:rPr lang="nl-NL" sz="1400" i="1" u="sng" dirty="0" smtClean="0">
                <a:latin typeface="Arial" panose="020B0604020202020204" pitchFamily="34" charset="0"/>
                <a:cs typeface="Arial" panose="020B0604020202020204" pitchFamily="34" charset="0"/>
              </a:rPr>
              <a:t> </a:t>
            </a:r>
            <a:r>
              <a:rPr lang="nl-NL" sz="1400" i="1" dirty="0" smtClean="0">
                <a:latin typeface="Arial" panose="020B0604020202020204" pitchFamily="34" charset="0"/>
                <a:cs typeface="Arial" panose="020B0604020202020204" pitchFamily="34" charset="0"/>
              </a:rPr>
              <a:t> </a:t>
            </a:r>
          </a:p>
        </p:txBody>
      </p:sp>
      <p:sp>
        <p:nvSpPr>
          <p:cNvPr id="6" name="Tijdelijke aanduiding voor inhoud 2"/>
          <p:cNvSpPr>
            <a:spLocks noGrp="1"/>
          </p:cNvSpPr>
          <p:nvPr>
            <p:ph idx="1"/>
          </p:nvPr>
        </p:nvSpPr>
        <p:spPr>
          <a:xfrm>
            <a:off x="284650" y="1890866"/>
            <a:ext cx="8327293" cy="1214394"/>
          </a:xfrm>
          <a:prstGeom prst="roundRect">
            <a:avLst/>
          </a:prstGeom>
          <a:ln/>
        </p:spPr>
        <p:style>
          <a:lnRef idx="2">
            <a:schemeClr val="accent3"/>
          </a:lnRef>
          <a:fillRef idx="1">
            <a:schemeClr val="lt1"/>
          </a:fillRef>
          <a:effectRef idx="0">
            <a:schemeClr val="accent3"/>
          </a:effectRef>
          <a:fontRef idx="minor">
            <a:schemeClr val="dk1"/>
          </a:fontRef>
        </p:style>
        <p:txBody>
          <a:bodyPr/>
          <a:lstStyle/>
          <a:p>
            <a:pPr marL="0" indent="0">
              <a:spcBef>
                <a:spcPts val="528"/>
              </a:spcBef>
              <a:buClr>
                <a:srgbClr val="79C242"/>
              </a:buClr>
              <a:buNone/>
            </a:pPr>
            <a:r>
              <a:rPr lang="nl-NL" sz="1600" b="1" dirty="0" smtClean="0">
                <a:solidFill>
                  <a:srgbClr val="79C242"/>
                </a:solidFill>
                <a:latin typeface="Arial" panose="020B0604020202020204" pitchFamily="34" charset="0"/>
                <a:cs typeface="Arial" panose="020B0604020202020204" pitchFamily="34" charset="0"/>
              </a:rPr>
              <a:t>Definitie</a:t>
            </a:r>
          </a:p>
          <a:p>
            <a:pPr marL="0" indent="0">
              <a:spcBef>
                <a:spcPts val="528"/>
              </a:spcBef>
              <a:buClr>
                <a:srgbClr val="79C242"/>
              </a:buClr>
              <a:buNone/>
            </a:pPr>
            <a:r>
              <a:rPr lang="nl-NL" sz="1600" dirty="0" smtClean="0">
                <a:latin typeface="Arial" panose="020B0604020202020204" pitchFamily="34" charset="0"/>
                <a:cs typeface="Arial" panose="020B0604020202020204" pitchFamily="34" charset="0"/>
              </a:rPr>
              <a:t>Ieder </a:t>
            </a:r>
            <a:r>
              <a:rPr lang="nl-NL" sz="1600" dirty="0">
                <a:latin typeface="Arial" panose="020B0604020202020204" pitchFamily="34" charset="0"/>
                <a:cs typeface="Arial" panose="020B0604020202020204" pitchFamily="34" charset="0"/>
              </a:rPr>
              <a:t>aspect van de keuzearchitectuur dat het gedrag van </a:t>
            </a:r>
            <a:r>
              <a:rPr lang="nl-NL" sz="1600" dirty="0" smtClean="0">
                <a:latin typeface="Arial" panose="020B0604020202020204" pitchFamily="34" charset="0"/>
                <a:cs typeface="Arial" panose="020B0604020202020204" pitchFamily="34" charset="0"/>
              </a:rPr>
              <a:t>mensen </a:t>
            </a:r>
            <a:r>
              <a:rPr lang="nl-NL" sz="1600" dirty="0">
                <a:latin typeface="Arial" panose="020B0604020202020204" pitchFamily="34" charset="0"/>
                <a:cs typeface="Arial" panose="020B0604020202020204" pitchFamily="34" charset="0"/>
              </a:rPr>
              <a:t>op een voorspelbare manier beïnvloedt zonder daarbij keuzes te beperken of op een significante manier de economische prikkels te </a:t>
            </a:r>
            <a:r>
              <a:rPr lang="nl-NL" sz="1600" dirty="0" smtClean="0">
                <a:latin typeface="Arial" panose="020B0604020202020204" pitchFamily="34" charset="0"/>
                <a:cs typeface="Arial" panose="020B0604020202020204" pitchFamily="34" charset="0"/>
              </a:rPr>
              <a:t>veranderen</a:t>
            </a:r>
            <a:endParaRPr lang="nl-NL" sz="1600" dirty="0">
              <a:latin typeface="Arial" panose="020B0604020202020204" pitchFamily="34" charset="0"/>
              <a:cs typeface="Arial" panose="020B0604020202020204" pitchFamily="34" charset="0"/>
            </a:endParaRPr>
          </a:p>
        </p:txBody>
      </p:sp>
      <p:sp>
        <p:nvSpPr>
          <p:cNvPr id="3" name="Afgeronde rechthoek 2"/>
          <p:cNvSpPr/>
          <p:nvPr/>
        </p:nvSpPr>
        <p:spPr>
          <a:xfrm>
            <a:off x="4506669" y="2836831"/>
            <a:ext cx="4080618" cy="1293971"/>
          </a:xfrm>
          <a:prstGeom prst="roundRect">
            <a:avLst/>
          </a:prstGeom>
          <a:ln>
            <a:solidFill>
              <a:srgbClr val="008BD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Clr>
                <a:srgbClr val="008BD1"/>
              </a:buClr>
              <a:buSzPct val="100000"/>
              <a:buFont typeface="Calibri" panose="020F0502020204030204" pitchFamily="34" charset="0"/>
              <a:buChar char="+"/>
            </a:pPr>
            <a:r>
              <a:rPr lang="nl-NL" sz="1400" dirty="0">
                <a:latin typeface="Arial" panose="020B0604020202020204" pitchFamily="34" charset="0"/>
                <a:cs typeface="Arial" panose="020B0604020202020204" pitchFamily="34" charset="0"/>
              </a:rPr>
              <a:t>eenvoudige wijze om gedrag te </a:t>
            </a:r>
            <a:r>
              <a:rPr lang="nl-NL" sz="1400" dirty="0" smtClean="0">
                <a:latin typeface="Arial" panose="020B0604020202020204" pitchFamily="34" charset="0"/>
                <a:cs typeface="Arial" panose="020B0604020202020204" pitchFamily="34" charset="0"/>
              </a:rPr>
              <a:t>sturen</a:t>
            </a:r>
          </a:p>
          <a:p>
            <a:pPr marL="285750" indent="-285750">
              <a:buClr>
                <a:srgbClr val="008BD1"/>
              </a:buClr>
              <a:buSzPct val="100000"/>
              <a:buFont typeface="Calibri" panose="020F0502020204030204" pitchFamily="34" charset="0"/>
              <a:buChar char="+"/>
            </a:pPr>
            <a:r>
              <a:rPr lang="nl-NL" sz="1400" dirty="0" smtClean="0">
                <a:latin typeface="Arial" panose="020B0604020202020204" pitchFamily="34" charset="0"/>
                <a:cs typeface="Arial" panose="020B0604020202020204" pitchFamily="34" charset="0"/>
              </a:rPr>
              <a:t>consument behoudt keuzevrijheid</a:t>
            </a:r>
          </a:p>
          <a:p>
            <a:pPr marL="285750" indent="-285750">
              <a:buClr>
                <a:srgbClr val="008BD1"/>
              </a:buClr>
              <a:buSzPct val="100000"/>
              <a:buFont typeface="Calibri" panose="020F0502020204030204" pitchFamily="34" charset="0"/>
              <a:buChar char="+"/>
            </a:pPr>
            <a:r>
              <a:rPr lang="nl-NL" sz="1400" dirty="0">
                <a:latin typeface="Arial" panose="020B0604020202020204" pitchFamily="34" charset="0"/>
                <a:cs typeface="Arial" panose="020B0604020202020204" pitchFamily="34" charset="0"/>
              </a:rPr>
              <a:t>veelal weinig budget </a:t>
            </a:r>
            <a:r>
              <a:rPr lang="nl-NL" sz="1400" dirty="0" smtClean="0">
                <a:latin typeface="Arial" panose="020B0604020202020204" pitchFamily="34" charset="0"/>
                <a:cs typeface="Arial" panose="020B0604020202020204" pitchFamily="34" charset="0"/>
              </a:rPr>
              <a:t>nodig</a:t>
            </a:r>
          </a:p>
          <a:p>
            <a:pPr marL="285750" indent="-285750">
              <a:buClr>
                <a:srgbClr val="008BD1"/>
              </a:buClr>
              <a:buSzPct val="100000"/>
              <a:buFont typeface="Calibri" panose="020F0502020204030204" pitchFamily="34" charset="0"/>
              <a:buChar char="+"/>
            </a:pPr>
            <a:r>
              <a:rPr lang="nl-NL" sz="1400" dirty="0">
                <a:latin typeface="Arial" panose="020B0604020202020204" pitchFamily="34" charset="0"/>
                <a:cs typeface="Arial" panose="020B0604020202020204" pitchFamily="34" charset="0"/>
              </a:rPr>
              <a:t>richten zich op automatisch </a:t>
            </a:r>
            <a:r>
              <a:rPr lang="nl-NL" sz="1400" dirty="0" smtClean="0">
                <a:latin typeface="Arial" panose="020B0604020202020204" pitchFamily="34" charset="0"/>
                <a:cs typeface="Arial" panose="020B0604020202020204" pitchFamily="34" charset="0"/>
              </a:rPr>
              <a:t>keuzegedrag</a:t>
            </a:r>
          </a:p>
          <a:p>
            <a:pPr marL="285750" indent="-285750">
              <a:buClr>
                <a:srgbClr val="008BD1"/>
              </a:buClr>
              <a:buSzPct val="100000"/>
              <a:buFont typeface="Calibri" panose="020F0502020204030204" pitchFamily="34" charset="0"/>
              <a:buChar char="+"/>
            </a:pPr>
            <a:r>
              <a:rPr lang="nl-NL" sz="1400" dirty="0">
                <a:latin typeface="Arial" panose="020B0604020202020204" pitchFamily="34" charset="0"/>
                <a:cs typeface="Arial" panose="020B0604020202020204" pitchFamily="34" charset="0"/>
              </a:rPr>
              <a:t>speelt in op automatische processen</a:t>
            </a:r>
          </a:p>
        </p:txBody>
      </p:sp>
      <p:sp>
        <p:nvSpPr>
          <p:cNvPr id="8" name="Afgeronde rechthoek 7"/>
          <p:cNvSpPr/>
          <p:nvPr/>
        </p:nvSpPr>
        <p:spPr>
          <a:xfrm>
            <a:off x="259993" y="3348820"/>
            <a:ext cx="3921963" cy="578882"/>
          </a:xfrm>
          <a:prstGeom prst="roundRect">
            <a:avLst/>
          </a:prstGeom>
          <a:ln>
            <a:solidFill>
              <a:srgbClr val="008BD1"/>
            </a:solidFill>
          </a:ln>
        </p:spPr>
        <p:style>
          <a:lnRef idx="2">
            <a:schemeClr val="accent5"/>
          </a:lnRef>
          <a:fillRef idx="1">
            <a:schemeClr val="lt1"/>
          </a:fillRef>
          <a:effectRef idx="0">
            <a:schemeClr val="accent5"/>
          </a:effectRef>
          <a:fontRef idx="minor">
            <a:schemeClr val="dk1"/>
          </a:fontRef>
        </p:style>
        <p:txBody>
          <a:bodyPr wrap="none">
            <a:spAutoFit/>
          </a:bodyPr>
          <a:lstStyle/>
          <a:p>
            <a:pPr marL="285750" indent="-285750">
              <a:buClr>
                <a:srgbClr val="008BD1"/>
              </a:buClr>
              <a:buSzPct val="150000"/>
              <a:buFont typeface="Calibri" panose="020F0502020204030204" pitchFamily="34" charset="0"/>
              <a:buChar char="-"/>
            </a:pPr>
            <a:r>
              <a:rPr lang="nl-NL" sz="1400" dirty="0">
                <a:latin typeface="Arial" panose="020B0604020202020204" pitchFamily="34" charset="0"/>
                <a:cs typeface="Arial" panose="020B0604020202020204" pitchFamily="34" charset="0"/>
              </a:rPr>
              <a:t>Onderzoek </a:t>
            </a:r>
            <a:r>
              <a:rPr lang="nl-NL" sz="1400" dirty="0" smtClean="0">
                <a:latin typeface="Arial" panose="020B0604020202020204" pitchFamily="34" charset="0"/>
                <a:cs typeface="Arial" panose="020B0604020202020204" pitchFamily="34" charset="0"/>
              </a:rPr>
              <a:t>staat </a:t>
            </a:r>
            <a:r>
              <a:rPr lang="nl-NL" sz="1400" dirty="0">
                <a:latin typeface="Arial" panose="020B0604020202020204" pitchFamily="34" charset="0"/>
                <a:cs typeface="Arial" panose="020B0604020202020204" pitchFamily="34" charset="0"/>
              </a:rPr>
              <a:t>nog in de </a:t>
            </a:r>
            <a:r>
              <a:rPr lang="nl-NL" sz="1400" dirty="0" smtClean="0">
                <a:latin typeface="Arial" panose="020B0604020202020204" pitchFamily="34" charset="0"/>
                <a:cs typeface="Arial" panose="020B0604020202020204" pitchFamily="34" charset="0"/>
              </a:rPr>
              <a:t>kinderschoenen</a:t>
            </a:r>
          </a:p>
          <a:p>
            <a:pPr marL="285750" indent="-285750">
              <a:buClr>
                <a:srgbClr val="008BD1"/>
              </a:buClr>
              <a:buSzPct val="150000"/>
              <a:buFont typeface="Calibri" panose="020F0502020204030204" pitchFamily="34" charset="0"/>
              <a:buChar char="-"/>
            </a:pPr>
            <a:r>
              <a:rPr lang="nl-NL" sz="1400" dirty="0" smtClean="0">
                <a:latin typeface="Arial" panose="020B0604020202020204" pitchFamily="34" charset="0"/>
                <a:cs typeface="Arial" panose="020B0604020202020204" pitchFamily="34" charset="0"/>
              </a:rPr>
              <a:t>Is het wel ethisch verantwoord?</a:t>
            </a:r>
          </a:p>
        </p:txBody>
      </p:sp>
      <p:pic>
        <p:nvPicPr>
          <p:cNvPr id="3078" name="Picture 6" descr="Richting, Vinger, Hand, Wijzend"/>
          <p:cNvPicPr>
            <a:picLocks noChangeAspect="1" noChangeArrowheads="1"/>
          </p:cNvPicPr>
          <p:nvPr/>
        </p:nvPicPr>
        <p:blipFill rotWithShape="1">
          <a:blip r:embed="rId5">
            <a:biLevel thresh="25000"/>
            <a:extLst>
              <a:ext uri="{BEBA8EAE-BF5A-486C-A8C5-ECC9F3942E4B}">
                <a14:imgProps xmlns:a14="http://schemas.microsoft.com/office/drawing/2010/main">
                  <a14:imgLayer r:embed="rId6">
                    <a14:imgEffect>
                      <a14:backgroundRemoval t="11765" b="90000" l="6320" r="97584"/>
                    </a14:imgEffect>
                    <a14:imgEffect>
                      <a14:colorTemperature colorTemp="7075"/>
                    </a14:imgEffect>
                    <a14:imgEffect>
                      <a14:saturation sat="0"/>
                    </a14:imgEffect>
                  </a14:imgLayer>
                </a14:imgProps>
              </a:ext>
              <a:ext uri="{28A0092B-C50C-407E-A947-70E740481C1C}">
                <a14:useLocalDpi xmlns:a14="http://schemas.microsoft.com/office/drawing/2010/main" val="0"/>
              </a:ext>
            </a:extLst>
          </a:blip>
          <a:srcRect/>
          <a:stretch/>
        </p:blipFill>
        <p:spPr bwMode="auto">
          <a:xfrm flipH="1">
            <a:off x="-62805" y="821053"/>
            <a:ext cx="2233510" cy="10698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izen, Lopen, Man, Business, Telef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2571" y="549674"/>
            <a:ext cx="806285" cy="161257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Vuilnisbak, Gelieve, Voeden, Dierentu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3479" y="0"/>
            <a:ext cx="2442961" cy="1833569"/>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Voeten, Voetafdruk, Silhouet"/>
          <p:cNvPicPr>
            <a:picLocks noChangeAspect="1" noChangeArrowheads="1"/>
          </p:cNvPicPr>
          <p:nvPr/>
        </p:nvPicPr>
        <p:blipFill>
          <a:blip r:embed="rId9">
            <a:clrChange>
              <a:clrFrom>
                <a:srgbClr val="000000">
                  <a:alpha val="0"/>
                </a:srgbClr>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855406">
            <a:off x="5288358" y="1478372"/>
            <a:ext cx="266045" cy="3533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Voeten, Voetafdruk, Silhouet"/>
          <p:cNvPicPr>
            <a:picLocks noChangeAspect="1" noChangeArrowheads="1"/>
          </p:cNvPicPr>
          <p:nvPr/>
        </p:nvPicPr>
        <p:blipFill>
          <a:blip r:embed="rId9">
            <a:clrChange>
              <a:clrFrom>
                <a:srgbClr val="000000">
                  <a:alpha val="0"/>
                </a:srgbClr>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376256">
            <a:off x="5715455" y="1638067"/>
            <a:ext cx="282998" cy="3758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Voeten, Voetafdruk, Silhouet"/>
          <p:cNvPicPr>
            <a:picLocks noChangeAspect="1" noChangeArrowheads="1"/>
          </p:cNvPicPr>
          <p:nvPr/>
        </p:nvPicPr>
        <p:blipFill>
          <a:blip r:embed="rId9">
            <a:clrChange>
              <a:clrFrom>
                <a:srgbClr val="000000">
                  <a:alpha val="0"/>
                </a:srgbClr>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190079">
            <a:off x="6184023" y="1855495"/>
            <a:ext cx="282998" cy="3758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Voeten, Voetafdruk, Silhouet"/>
          <p:cNvPicPr>
            <a:picLocks noChangeAspect="1" noChangeArrowheads="1"/>
          </p:cNvPicPr>
          <p:nvPr/>
        </p:nvPicPr>
        <p:blipFill>
          <a:blip r:embed="rId9">
            <a:clrChange>
              <a:clrFrom>
                <a:srgbClr val="000000">
                  <a:alpha val="0"/>
                </a:srgbClr>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523417">
            <a:off x="6767151" y="1974315"/>
            <a:ext cx="282998" cy="37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99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Interventieladder</a:t>
            </a:r>
            <a:endParaRPr lang="nl-NL" sz="3200" b="1" dirty="0">
              <a:solidFill>
                <a:srgbClr val="008BD1"/>
              </a:solidFill>
            </a:endParaRPr>
          </a:p>
        </p:txBody>
      </p:sp>
      <p:sp>
        <p:nvSpPr>
          <p:cNvPr id="7" name="Tijdelijke aanduiding voor inhoud 2"/>
          <p:cNvSpPr txBox="1">
            <a:spLocks/>
          </p:cNvSpPr>
          <p:nvPr/>
        </p:nvSpPr>
        <p:spPr>
          <a:xfrm>
            <a:off x="151073" y="4182390"/>
            <a:ext cx="8776641" cy="3737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i="1" u="sng" dirty="0">
                <a:latin typeface="Arial" panose="020B0604020202020204" pitchFamily="34" charset="0"/>
                <a:cs typeface="Arial" panose="020B0604020202020204" pitchFamily="34" charset="0"/>
                <a:hlinkClick r:id="rId3"/>
              </a:rPr>
              <a:t>https://www.rivm.nl/sites/default/files/2018-11/Eindnotitie%20Value%20of%20nudging%202017.pdf</a:t>
            </a:r>
            <a:endParaRPr lang="nl-NL" sz="1400" i="1" dirty="0" smtClean="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73" y="939448"/>
            <a:ext cx="5677233" cy="3147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fgeronde rechthoek 2"/>
          <p:cNvSpPr/>
          <p:nvPr/>
        </p:nvSpPr>
        <p:spPr>
          <a:xfrm>
            <a:off x="4657867" y="2537657"/>
            <a:ext cx="3977249" cy="1464231"/>
          </a:xfrm>
          <a:prstGeom prst="roundRect">
            <a:avLst/>
          </a:prstGeom>
          <a:ln>
            <a:solidFill>
              <a:srgbClr val="008BD1"/>
            </a:solidFill>
          </a:ln>
        </p:spPr>
        <p:style>
          <a:lnRef idx="2">
            <a:schemeClr val="accent5"/>
          </a:lnRef>
          <a:fillRef idx="1">
            <a:schemeClr val="lt1"/>
          </a:fillRef>
          <a:effectRef idx="0">
            <a:schemeClr val="accent5"/>
          </a:effectRef>
          <a:fontRef idx="minor">
            <a:schemeClr val="dk1"/>
          </a:fontRef>
        </p:style>
        <p:txBody>
          <a:bodyPr wrap="square">
            <a:spAutoFit/>
          </a:bodyPr>
          <a:lstStyle/>
          <a:p>
            <a:pPr>
              <a:buClr>
                <a:srgbClr val="008BD1"/>
              </a:buClr>
              <a:buSzPct val="100000"/>
            </a:pPr>
            <a:r>
              <a:rPr lang="nl-NL" sz="1600" dirty="0"/>
              <a:t>“</a:t>
            </a:r>
            <a:r>
              <a:rPr lang="nl-NL" sz="1600" dirty="0" smtClean="0"/>
              <a:t>Je kunt nudging plaatsen halverwege een continue schaal van verschillende manieren van gedragsbeïnvloeding (zie figuur 2) van nietsdoen (onderaan) en verbieden (bovenaan).”</a:t>
            </a:r>
            <a:endParaRPr lang="nl-NL" sz="1600" dirty="0"/>
          </a:p>
        </p:txBody>
      </p:sp>
    </p:spTree>
    <p:extLst>
      <p:ext uri="{BB962C8B-B14F-4D97-AF65-F5344CB8AC3E}">
        <p14:creationId xmlns:p14="http://schemas.microsoft.com/office/powerpoint/2010/main" val="2854588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a:t>
            </a:r>
            <a:r>
              <a:rPr lang="nl-NL" dirty="0" smtClean="0"/>
              <a:t>nleiding</a:t>
            </a:r>
            <a:endParaRPr lang="nl-NL" dirty="0"/>
          </a:p>
        </p:txBody>
      </p:sp>
      <p:sp>
        <p:nvSpPr>
          <p:cNvPr id="3" name="Tijdelijke aanduiding voor inhoud 2"/>
          <p:cNvSpPr>
            <a:spLocks noGrp="1"/>
          </p:cNvSpPr>
          <p:nvPr>
            <p:ph idx="1"/>
          </p:nvPr>
        </p:nvSpPr>
        <p:spPr/>
        <p:txBody>
          <a:bodyPr/>
          <a:lstStyle/>
          <a:p>
            <a:pPr marL="0" indent="0">
              <a:buNone/>
            </a:pPr>
            <a:r>
              <a:rPr lang="nl-NL" sz="1800" dirty="0" smtClean="0"/>
              <a:t>In dit document vind je </a:t>
            </a:r>
            <a:r>
              <a:rPr lang="nl-NL" sz="1800" dirty="0" smtClean="0"/>
              <a:t>achtergrondinformatie over het stimuleren van gezond leven. </a:t>
            </a:r>
            <a:r>
              <a:rPr lang="nl-NL" sz="1800" dirty="0" smtClean="0"/>
              <a:t>Het document is zo opgesteld dat je de dia’s kan gebruiken in je eigen presentatie over het onderwerp.</a:t>
            </a:r>
          </a:p>
          <a:p>
            <a:pPr marL="0" indent="0">
              <a:buNone/>
            </a:pPr>
            <a:r>
              <a:rPr lang="nl-NL" sz="1800" dirty="0" smtClean="0"/>
              <a:t>We beginnen bij de cijfers over gezondheid en gezond ouder worden. Vervolgens bekijken we verschillende theorieën over het brein en wat het maken van goede keuzes kan beïnvloeden. </a:t>
            </a:r>
          </a:p>
          <a:p>
            <a:pPr marL="0" indent="0">
              <a:buNone/>
            </a:pPr>
            <a:r>
              <a:rPr lang="nl-NL" sz="1800" dirty="0" smtClean="0"/>
              <a:t>In de daaropvolgende dia’s gaan we in op eigen regie. Voor duurzame gedragsverandering is eigenaarschap nodig. Als laatste bekijken we hoe je via kleine stappen en kleine aanpassingen het gewenste gedrag kan </a:t>
            </a:r>
            <a:r>
              <a:rPr lang="nl-NL" sz="1800" dirty="0" smtClean="0"/>
              <a:t>stimuleren. </a:t>
            </a:r>
            <a:r>
              <a:rPr lang="nl-NL" sz="1800" dirty="0" smtClean="0"/>
              <a:t>Bijvoorbeeld door het gebruik van nudging.</a:t>
            </a:r>
          </a:p>
          <a:p>
            <a:pPr marL="0" indent="0">
              <a:buNone/>
            </a:pPr>
            <a:endParaRPr lang="nl-NL" sz="1200" dirty="0"/>
          </a:p>
        </p:txBody>
      </p:sp>
    </p:spTree>
    <p:extLst>
      <p:ext uri="{BB962C8B-B14F-4D97-AF65-F5344CB8AC3E}">
        <p14:creationId xmlns:p14="http://schemas.microsoft.com/office/powerpoint/2010/main" val="65258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Afbeeldingsresultaat voor positieve gezondhei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4" descr="Afbeeldingsresultaat voor positieve gezondheid"/>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6" descr="Afbeeldingsresultaat voor positieve gezondheid"/>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C</a:t>
            </a:r>
            <a:r>
              <a:rPr lang="nl-NL" sz="3200" b="1" dirty="0" smtClean="0">
                <a:solidFill>
                  <a:srgbClr val="008BD1"/>
                </a:solidFill>
              </a:rPr>
              <a:t>ijfers</a:t>
            </a:r>
            <a:br>
              <a:rPr lang="nl-NL" sz="3200" b="1" dirty="0" smtClean="0">
                <a:solidFill>
                  <a:srgbClr val="008BD1"/>
                </a:solidFill>
              </a:rPr>
            </a:br>
            <a:r>
              <a:rPr lang="nl-NL" sz="2000" b="1" dirty="0" smtClean="0">
                <a:solidFill>
                  <a:srgbClr val="008BD1"/>
                </a:solidFill>
              </a:rPr>
              <a:t>roken</a:t>
            </a:r>
            <a:br>
              <a:rPr lang="nl-NL" sz="2000" b="1" dirty="0" smtClean="0">
                <a:solidFill>
                  <a:srgbClr val="008BD1"/>
                </a:solidFill>
              </a:rPr>
            </a:br>
            <a:r>
              <a:rPr lang="nl-NL" sz="2000" b="1" dirty="0" smtClean="0">
                <a:solidFill>
                  <a:srgbClr val="008BD1"/>
                </a:solidFill>
              </a:rPr>
              <a:t>alcohol</a:t>
            </a:r>
            <a:br>
              <a:rPr lang="nl-NL" sz="2000" b="1" dirty="0" smtClean="0">
                <a:solidFill>
                  <a:srgbClr val="008BD1"/>
                </a:solidFill>
              </a:rPr>
            </a:br>
            <a:r>
              <a:rPr lang="nl-NL" sz="2000" b="1" dirty="0" smtClean="0">
                <a:solidFill>
                  <a:srgbClr val="008BD1"/>
                </a:solidFill>
              </a:rPr>
              <a:t>overgewicht</a:t>
            </a:r>
            <a:endParaRPr lang="nl-NL" sz="2000" b="1" dirty="0">
              <a:solidFill>
                <a:srgbClr val="008BD1"/>
              </a:solidFill>
            </a:endParaRPr>
          </a:p>
        </p:txBody>
      </p:sp>
      <p:sp>
        <p:nvSpPr>
          <p:cNvPr id="3" name="Tijdelijke aanduiding voor inhoud 2"/>
          <p:cNvSpPr>
            <a:spLocks noGrp="1"/>
          </p:cNvSpPr>
          <p:nvPr>
            <p:ph idx="1"/>
          </p:nvPr>
        </p:nvSpPr>
        <p:spPr>
          <a:xfrm>
            <a:off x="156322" y="4763060"/>
            <a:ext cx="7813589" cy="336060"/>
          </a:xfrm>
        </p:spPr>
        <p:txBody>
          <a:bodyPr/>
          <a:lstStyle/>
          <a:p>
            <a:pPr marL="0" indent="0">
              <a:spcBef>
                <a:spcPts val="528"/>
              </a:spcBef>
              <a:buClr>
                <a:srgbClr val="79C242"/>
              </a:buClr>
              <a:buNone/>
            </a:pPr>
            <a:r>
              <a:rPr lang="nl-NL" sz="1000" i="1" dirty="0" smtClean="0">
                <a:latin typeface="Arial" panose="020B0604020202020204" pitchFamily="34" charset="0"/>
                <a:cs typeface="Arial" panose="020B0604020202020204" pitchFamily="34" charset="0"/>
                <a:hlinkClick r:id="rId3"/>
              </a:rPr>
              <a:t>https://www.cbs.nl/nl-nl/nieuws/2021/10/aantal-volwassen-rokers-in-2020-gedaald</a:t>
            </a:r>
            <a:endParaRPr lang="nl-NL" sz="1000" i="1" dirty="0">
              <a:latin typeface="Arial" panose="020B0604020202020204" pitchFamily="34" charset="0"/>
              <a:cs typeface="Arial" panose="020B0604020202020204" pitchFamily="34"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642" y="2108000"/>
            <a:ext cx="3158484" cy="2368863"/>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34" y="2113590"/>
            <a:ext cx="3151031" cy="2363273"/>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3713" y="571343"/>
            <a:ext cx="2910625" cy="2182969"/>
          </a:xfrm>
          <a:prstGeom prst="rect">
            <a:avLst/>
          </a:prstGeom>
        </p:spPr>
      </p:pic>
    </p:spTree>
    <p:extLst>
      <p:ext uri="{BB962C8B-B14F-4D97-AF65-F5344CB8AC3E}">
        <p14:creationId xmlns:p14="http://schemas.microsoft.com/office/powerpoint/2010/main" val="1909846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983" y="194244"/>
            <a:ext cx="8229600" cy="700826"/>
          </a:xfrm>
        </p:spPr>
        <p:txBody>
          <a:bodyPr/>
          <a:lstStyle/>
          <a:p>
            <a:pPr algn="l"/>
            <a:r>
              <a:rPr lang="nl-NL" sz="3200" b="1" dirty="0">
                <a:solidFill>
                  <a:srgbClr val="008BD1"/>
                </a:solidFill>
              </a:rPr>
              <a:t>Levensverwachting</a:t>
            </a:r>
            <a:endParaRPr lang="nl-NL" sz="3200" b="1" dirty="0">
              <a:solidFill>
                <a:srgbClr val="008BD1"/>
              </a:solidFill>
            </a:endParaRPr>
          </a:p>
        </p:txBody>
      </p:sp>
      <p:graphicFrame>
        <p:nvGraphicFramePr>
          <p:cNvPr id="6" name="Grafiek 5"/>
          <p:cNvGraphicFramePr>
            <a:graphicFrameLocks/>
          </p:cNvGraphicFramePr>
          <p:nvPr>
            <p:extLst>
              <p:ext uri="{D42A27DB-BD31-4B8C-83A1-F6EECF244321}">
                <p14:modId xmlns:p14="http://schemas.microsoft.com/office/powerpoint/2010/main" val="2196404946"/>
              </p:ext>
            </p:extLst>
          </p:nvPr>
        </p:nvGraphicFramePr>
        <p:xfrm>
          <a:off x="4249783" y="895070"/>
          <a:ext cx="4894217" cy="25186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p:cNvSpPr txBox="1"/>
          <p:nvPr/>
        </p:nvSpPr>
        <p:spPr>
          <a:xfrm>
            <a:off x="6186821" y="3453416"/>
            <a:ext cx="443112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00" dirty="0" err="1" smtClean="0">
                <a:solidFill>
                  <a:schemeClr val="bg2">
                    <a:lumMod val="75000"/>
                  </a:schemeClr>
                </a:solidFill>
                <a:latin typeface="Arial" panose="020B0604020202020204" pitchFamily="34" charset="0"/>
                <a:cs typeface="Arial" panose="020B0604020202020204" pitchFamily="34" charset="0"/>
              </a:rPr>
              <a:t>Bron</a:t>
            </a:r>
            <a:r>
              <a:rPr lang="en-US" sz="1000" dirty="0" smtClean="0">
                <a:solidFill>
                  <a:schemeClr val="bg2">
                    <a:lumMod val="75000"/>
                  </a:schemeClr>
                </a:solidFill>
                <a:latin typeface="Arial" panose="020B0604020202020204" pitchFamily="34" charset="0"/>
                <a:cs typeface="Arial" panose="020B0604020202020204" pitchFamily="34" charset="0"/>
              </a:rPr>
              <a:t>: </a:t>
            </a:r>
            <a:r>
              <a:rPr lang="en-US" sz="1000" dirty="0" err="1" smtClean="0">
                <a:solidFill>
                  <a:schemeClr val="bg2">
                    <a:lumMod val="75000"/>
                  </a:schemeClr>
                </a:solidFill>
                <a:latin typeface="Arial" panose="020B0604020202020204" pitchFamily="34" charset="0"/>
                <a:cs typeface="Arial" panose="020B0604020202020204" pitchFamily="34" charset="0"/>
              </a:rPr>
              <a:t>StatLine</a:t>
            </a:r>
            <a:r>
              <a:rPr lang="en-US" sz="1000" dirty="0" smtClean="0">
                <a:solidFill>
                  <a:schemeClr val="bg2">
                    <a:lumMod val="75000"/>
                  </a:schemeClr>
                </a:solidFill>
                <a:latin typeface="Arial" panose="020B0604020202020204" pitchFamily="34" charset="0"/>
                <a:cs typeface="Arial" panose="020B0604020202020204" pitchFamily="34" charset="0"/>
              </a:rPr>
              <a:t>, CBS (</a:t>
            </a:r>
            <a:r>
              <a:rPr lang="en-US" sz="1000" dirty="0" err="1" smtClean="0">
                <a:solidFill>
                  <a:schemeClr val="bg2">
                    <a:lumMod val="75000"/>
                  </a:schemeClr>
                </a:solidFill>
                <a:latin typeface="Arial" panose="020B0604020202020204" pitchFamily="34" charset="0"/>
                <a:cs typeface="Arial" panose="020B0604020202020204" pitchFamily="34" charset="0"/>
              </a:rPr>
              <a:t>laatst</a:t>
            </a:r>
            <a:r>
              <a:rPr lang="en-US" sz="1000" dirty="0" smtClean="0">
                <a:solidFill>
                  <a:schemeClr val="bg2">
                    <a:lumMod val="75000"/>
                  </a:schemeClr>
                </a:solidFill>
                <a:latin typeface="Arial" panose="020B0604020202020204" pitchFamily="34" charset="0"/>
                <a:cs typeface="Arial" panose="020B0604020202020204" pitchFamily="34" charset="0"/>
              </a:rPr>
              <a:t> </a:t>
            </a:r>
            <a:r>
              <a:rPr lang="en-US" sz="1000" dirty="0" err="1" smtClean="0">
                <a:solidFill>
                  <a:schemeClr val="bg2">
                    <a:lumMod val="75000"/>
                  </a:schemeClr>
                </a:solidFill>
                <a:latin typeface="Arial" panose="020B0604020202020204" pitchFamily="34" charset="0"/>
                <a:cs typeface="Arial" panose="020B0604020202020204" pitchFamily="34" charset="0"/>
              </a:rPr>
              <a:t>gewijzigd</a:t>
            </a:r>
            <a:r>
              <a:rPr lang="en-US" sz="1000" dirty="0" smtClean="0">
                <a:solidFill>
                  <a:schemeClr val="bg2">
                    <a:lumMod val="75000"/>
                  </a:schemeClr>
                </a:solidFill>
                <a:latin typeface="Arial" panose="020B0604020202020204" pitchFamily="34" charset="0"/>
                <a:cs typeface="Arial" panose="020B0604020202020204" pitchFamily="34" charset="0"/>
              </a:rPr>
              <a:t> 11/11/2020)</a:t>
            </a:r>
            <a:endParaRPr kumimoji="0" lang="nl-NL" sz="1000" b="0" i="0" u="none" strike="noStrike" cap="none" spc="0" normalizeH="0" baseline="0" dirty="0">
              <a:ln>
                <a:noFill/>
              </a:ln>
              <a:solidFill>
                <a:schemeClr val="bg2">
                  <a:lumMod val="75000"/>
                </a:schemeClr>
              </a:solidFill>
              <a:effectLst/>
              <a:uFillTx/>
              <a:latin typeface="Arial" panose="020B0604020202020204" pitchFamily="34" charset="0"/>
              <a:cs typeface="Arial" panose="020B0604020202020204" pitchFamily="34" charset="0"/>
              <a:sym typeface="Calibri"/>
            </a:endParaRPr>
          </a:p>
        </p:txBody>
      </p:sp>
      <p:pic>
        <p:nvPicPr>
          <p:cNvPr id="4" name="Afbeelding 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732304"/>
            <a:ext cx="4416831" cy="319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98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p:nvPr/>
        </p:nvPicPr>
        <p:blipFill>
          <a:blip r:embed="rId3"/>
          <a:stretch>
            <a:fillRect/>
          </a:stretch>
        </p:blipFill>
        <p:spPr>
          <a:xfrm>
            <a:off x="3625795" y="251736"/>
            <a:ext cx="5255812" cy="3962456"/>
          </a:xfrm>
          <a:prstGeom prst="rect">
            <a:avLst/>
          </a:prstGeom>
        </p:spPr>
      </p:pic>
      <p:sp>
        <p:nvSpPr>
          <p:cNvPr id="3" name="Tijdelijke aanduiding voor inhoud 2"/>
          <p:cNvSpPr>
            <a:spLocks noGrp="1"/>
          </p:cNvSpPr>
          <p:nvPr>
            <p:ph idx="1"/>
          </p:nvPr>
        </p:nvSpPr>
        <p:spPr>
          <a:xfrm>
            <a:off x="215900" y="4614681"/>
            <a:ext cx="8497401" cy="481083"/>
          </a:xfrm>
        </p:spPr>
        <p:txBody>
          <a:bodyPr/>
          <a:lstStyle/>
          <a:p>
            <a:pPr marL="0" indent="0">
              <a:spcBef>
                <a:spcPts val="528"/>
              </a:spcBef>
              <a:buClr>
                <a:srgbClr val="79C242"/>
              </a:buClr>
              <a:buNone/>
            </a:pPr>
            <a:r>
              <a:rPr lang="nl-NL" sz="1200" i="1" dirty="0">
                <a:latin typeface="Arial" panose="020B0604020202020204" pitchFamily="34" charset="0"/>
                <a:cs typeface="Arial" panose="020B0604020202020204" pitchFamily="34" charset="0"/>
                <a:hlinkClick r:id="rId4"/>
              </a:rPr>
              <a:t>https://www.boomhogeronderwijs.nl/media/17/9789024421534_gezondheidsbevordering_en_leefstijl_lex_lemmers__</a:t>
            </a:r>
            <a:r>
              <a:rPr lang="nl-NL" sz="1200" i="1" dirty="0" smtClean="0">
                <a:latin typeface="Arial" panose="020B0604020202020204" pitchFamily="34" charset="0"/>
                <a:cs typeface="Arial" panose="020B0604020202020204" pitchFamily="34" charset="0"/>
                <a:hlinkClick r:id="rId4"/>
              </a:rPr>
              <a:t>jeroen_de_greeff_inkijkexemplaar.pdf</a:t>
            </a:r>
            <a:endParaRPr lang="nl-NL" sz="1200" i="1" dirty="0" smtClean="0">
              <a:latin typeface="Arial" panose="020B0604020202020204" pitchFamily="34" charset="0"/>
              <a:cs typeface="Arial" panose="020B0604020202020204" pitchFamily="34" charset="0"/>
            </a:endParaRPr>
          </a:p>
          <a:p>
            <a:pPr marL="0" indent="0">
              <a:spcBef>
                <a:spcPts val="528"/>
              </a:spcBef>
              <a:buClr>
                <a:srgbClr val="79C242"/>
              </a:buClr>
              <a:buNone/>
            </a:pPr>
            <a:endParaRPr lang="nl-NL" sz="1200" dirty="0">
              <a:latin typeface="Arial" panose="020B0604020202020204" pitchFamily="34" charset="0"/>
              <a:cs typeface="Arial" panose="020B0604020202020204" pitchFamily="34" charset="0"/>
            </a:endParaRPr>
          </a:p>
        </p:txBody>
      </p:sp>
      <p:sp>
        <p:nvSpPr>
          <p:cNvPr id="4" name="AutoShape 2" descr="Afbeeldingsresultaat voor positieve gezondhei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4" descr="Afbeeldingsresultaat voor positieve gezondheid"/>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6" descr="Afbeeldingsresultaat voor positieve gezondheid"/>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Positieve gezondheid</a:t>
            </a:r>
            <a:endParaRPr lang="nl-NL" sz="3200" b="1" dirty="0">
              <a:solidFill>
                <a:srgbClr val="008BD1"/>
              </a:solidFill>
            </a:endParaRPr>
          </a:p>
        </p:txBody>
      </p:sp>
      <p:sp>
        <p:nvSpPr>
          <p:cNvPr id="11" name="Tekstvak 10"/>
          <p:cNvSpPr txBox="1"/>
          <p:nvPr/>
        </p:nvSpPr>
        <p:spPr>
          <a:xfrm>
            <a:off x="288790" y="1242247"/>
            <a:ext cx="3559644" cy="1770698"/>
          </a:xfrm>
          <a:prstGeom prst="roundRect">
            <a:avLst/>
          </a:prstGeom>
          <a:ln>
            <a:solidFill>
              <a:srgbClr val="79C242"/>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nl-NL" sz="1400" dirty="0" smtClean="0">
                <a:latin typeface="Arial" panose="020B0604020202020204" pitchFamily="34" charset="0"/>
                <a:cs typeface="Arial" panose="020B0604020202020204" pitchFamily="34" charset="0"/>
              </a:rPr>
              <a:t>Gezondheid is geen </a:t>
            </a:r>
            <a:r>
              <a:rPr lang="nl-NL" sz="1400" dirty="0">
                <a:latin typeface="Arial" panose="020B0604020202020204" pitchFamily="34" charset="0"/>
                <a:cs typeface="Arial" panose="020B0604020202020204" pitchFamily="34" charset="0"/>
              </a:rPr>
              <a:t>statische </a:t>
            </a:r>
            <a:r>
              <a:rPr lang="nl-NL" sz="1400" dirty="0" smtClean="0">
                <a:latin typeface="Arial" panose="020B0604020202020204" pitchFamily="34" charset="0"/>
                <a:cs typeface="Arial" panose="020B0604020202020204" pitchFamily="34" charset="0"/>
              </a:rPr>
              <a:t>situatie. </a:t>
            </a:r>
          </a:p>
          <a:p>
            <a:endParaRPr lang="nl-NL" sz="1400" dirty="0" smtClean="0">
              <a:latin typeface="Arial" panose="020B0604020202020204" pitchFamily="34" charset="0"/>
              <a:cs typeface="Arial" panose="020B0604020202020204" pitchFamily="34" charset="0"/>
            </a:endParaRPr>
          </a:p>
          <a:p>
            <a:r>
              <a:rPr lang="nl-NL" sz="1400" dirty="0" smtClean="0">
                <a:latin typeface="Arial" panose="020B0604020202020204" pitchFamily="34" charset="0"/>
                <a:cs typeface="Arial" panose="020B0604020202020204" pitchFamily="34" charset="0"/>
              </a:rPr>
              <a:t>“Het gaat </a:t>
            </a:r>
            <a:r>
              <a:rPr lang="nl-NL" sz="1400" dirty="0">
                <a:latin typeface="Arial" panose="020B0604020202020204" pitchFamily="34" charset="0"/>
                <a:cs typeface="Arial" panose="020B0604020202020204" pitchFamily="34" charset="0"/>
              </a:rPr>
              <a:t>veel meer om het vermogen van mensen om met fysieke, emotionele </a:t>
            </a:r>
            <a:r>
              <a:rPr lang="nl-NL" sz="1400" dirty="0" smtClean="0">
                <a:latin typeface="Arial" panose="020B0604020202020204" pitchFamily="34" charset="0"/>
                <a:cs typeface="Arial" panose="020B0604020202020204" pitchFamily="34" charset="0"/>
              </a:rPr>
              <a:t>en sociale </a:t>
            </a:r>
            <a:r>
              <a:rPr lang="nl-NL" sz="1400" dirty="0">
                <a:latin typeface="Arial" panose="020B0604020202020204" pitchFamily="34" charset="0"/>
                <a:cs typeface="Arial" panose="020B0604020202020204" pitchFamily="34" charset="0"/>
              </a:rPr>
              <a:t>levensuitdagingen om te gaan en zoveel mogelijk eigen regie te voeren</a:t>
            </a:r>
            <a:r>
              <a:rPr lang="nl-NL" sz="1400" dirty="0" smtClean="0">
                <a:latin typeface="Arial" panose="020B0604020202020204" pitchFamily="34" charset="0"/>
                <a:cs typeface="Arial" panose="020B0604020202020204" pitchFamily="34" charset="0"/>
              </a:rPr>
              <a:t>.”</a:t>
            </a:r>
            <a:endParaRPr lang="nl-N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973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Aansturing van gedrag in de hersenen</a:t>
            </a:r>
            <a:endParaRPr lang="nl-NL" sz="3200" b="1" dirty="0">
              <a:solidFill>
                <a:srgbClr val="008BD1"/>
              </a:solidFill>
            </a:endParaRPr>
          </a:p>
        </p:txBody>
      </p:sp>
      <p:sp>
        <p:nvSpPr>
          <p:cNvPr id="3" name="Tijdelijke aanduiding voor inhoud 2"/>
          <p:cNvSpPr>
            <a:spLocks noGrp="1"/>
          </p:cNvSpPr>
          <p:nvPr>
            <p:ph idx="1"/>
          </p:nvPr>
        </p:nvSpPr>
        <p:spPr>
          <a:xfrm>
            <a:off x="324869" y="1094398"/>
            <a:ext cx="3817762" cy="2911129"/>
          </a:xfrm>
          <a:prstGeom prst="roundRect">
            <a:avLst/>
          </a:prstGeom>
          <a:ln/>
        </p:spPr>
        <p:style>
          <a:lnRef idx="2">
            <a:schemeClr val="accent3"/>
          </a:lnRef>
          <a:fillRef idx="1">
            <a:schemeClr val="lt1"/>
          </a:fillRef>
          <a:effectRef idx="0">
            <a:schemeClr val="accent3"/>
          </a:effectRef>
          <a:fontRef idx="minor">
            <a:schemeClr val="dk1"/>
          </a:fontRef>
        </p:style>
        <p:txBody>
          <a:bodyPr/>
          <a:lstStyle/>
          <a:p>
            <a:pPr marL="0" indent="0">
              <a:spcBef>
                <a:spcPts val="528"/>
              </a:spcBef>
              <a:buClr>
                <a:srgbClr val="79C242"/>
              </a:buClr>
              <a:buNone/>
            </a:pPr>
            <a:r>
              <a:rPr lang="nl-NL" sz="1400" dirty="0" smtClean="0">
                <a:latin typeface="Arial" panose="020B0604020202020204" pitchFamily="34" charset="0"/>
                <a:cs typeface="Arial" panose="020B0604020202020204" pitchFamily="34" charset="0"/>
              </a:rPr>
              <a:t>In de hersenen wordt gedrag op twee manieren aangestuurd. Systeem 1 werkt intuïtief, snel en automatisch (denk aan lopen, fietsen eten, verkeerssituaties inschatten, reageren op gevaar).</a:t>
            </a:r>
          </a:p>
          <a:p>
            <a:pPr marL="0" indent="0">
              <a:spcBef>
                <a:spcPts val="528"/>
              </a:spcBef>
              <a:buClr>
                <a:srgbClr val="79C242"/>
              </a:buClr>
              <a:buNone/>
            </a:pPr>
            <a:r>
              <a:rPr lang="nl-NL" sz="1400" dirty="0" smtClean="0">
                <a:latin typeface="Arial" panose="020B0604020202020204" pitchFamily="34" charset="0"/>
                <a:cs typeface="Arial" panose="020B0604020202020204" pitchFamily="34" charset="0"/>
              </a:rPr>
              <a:t>Systeem 2 werkt rationeel, traag en weloverwogen (denk aan goede voornemens). Systeem 1 beslaat 95% van de capaciteit en systeem 2 beslaat  5%. </a:t>
            </a:r>
            <a:br>
              <a:rPr lang="nl-NL" sz="1400" dirty="0" smtClean="0">
                <a:latin typeface="Arial" panose="020B0604020202020204" pitchFamily="34" charset="0"/>
                <a:cs typeface="Arial" panose="020B0604020202020204" pitchFamily="34" charset="0"/>
              </a:rPr>
            </a:br>
            <a:r>
              <a:rPr lang="nl-NL" sz="1400" dirty="0" smtClean="0">
                <a:latin typeface="Arial" panose="020B0604020202020204" pitchFamily="34" charset="0"/>
                <a:cs typeface="Arial" panose="020B0604020202020204" pitchFamily="34" charset="0"/>
              </a:rPr>
              <a:t>Bij schaarste (stress) of tegenstelling (verleiding), heeft systeem 1 de neiging systeem 2 te overrulen. </a:t>
            </a:r>
            <a:endParaRPr lang="nl-NL" sz="1400" dirty="0">
              <a:latin typeface="Arial" panose="020B0604020202020204" pitchFamily="34" charset="0"/>
              <a:cs typeface="Arial" panose="020B0604020202020204" pitchFamily="34" charset="0"/>
            </a:endParaRPr>
          </a:p>
        </p:txBody>
      </p:sp>
      <p:sp>
        <p:nvSpPr>
          <p:cNvPr id="7" name="Tijdelijke aanduiding voor inhoud 2"/>
          <p:cNvSpPr txBox="1">
            <a:spLocks/>
          </p:cNvSpPr>
          <p:nvPr/>
        </p:nvSpPr>
        <p:spPr>
          <a:xfrm>
            <a:off x="284650" y="4729449"/>
            <a:ext cx="8643067" cy="2941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buClr>
                <a:srgbClr val="79C242"/>
              </a:buClr>
              <a:buNone/>
            </a:pPr>
            <a:r>
              <a:rPr lang="nl-NL" sz="1400" i="1" dirty="0">
                <a:latin typeface="Arial"/>
                <a:cs typeface="Arial"/>
                <a:hlinkClick r:id="rId3"/>
              </a:rPr>
              <a:t>https://en.wikipedia.org/wiki/Thinking,_</a:t>
            </a:r>
            <a:r>
              <a:rPr lang="nl-NL" sz="1400" i="1" dirty="0" smtClean="0">
                <a:latin typeface="Arial"/>
                <a:cs typeface="Arial"/>
                <a:hlinkClick r:id="rId3"/>
              </a:rPr>
              <a:t>Fast_and_Slow</a:t>
            </a:r>
            <a:r>
              <a:rPr lang="nl-NL" sz="1400" i="1" dirty="0" smtClean="0">
                <a:latin typeface="Arial"/>
                <a:cs typeface="Arial"/>
              </a:rPr>
              <a:t> </a:t>
            </a:r>
          </a:p>
        </p:txBody>
      </p:sp>
      <p:pic>
        <p:nvPicPr>
          <p:cNvPr id="6" name="Afbeelding 5"/>
          <p:cNvPicPr>
            <a:picLocks noChangeAspect="1"/>
          </p:cNvPicPr>
          <p:nvPr/>
        </p:nvPicPr>
        <p:blipFill>
          <a:blip r:embed="rId4"/>
          <a:stretch>
            <a:fillRect/>
          </a:stretch>
        </p:blipFill>
        <p:spPr>
          <a:xfrm>
            <a:off x="4507454" y="1024060"/>
            <a:ext cx="4559424" cy="2981467"/>
          </a:xfrm>
          <a:prstGeom prst="rect">
            <a:avLst/>
          </a:prstGeom>
        </p:spPr>
      </p:pic>
    </p:spTree>
    <p:extLst>
      <p:ext uri="{BB962C8B-B14F-4D97-AF65-F5344CB8AC3E}">
        <p14:creationId xmlns:p14="http://schemas.microsoft.com/office/powerpoint/2010/main" val="3151978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De invloed van stress</a:t>
            </a:r>
            <a:endParaRPr lang="nl-NL" sz="3200" b="1" dirty="0">
              <a:solidFill>
                <a:srgbClr val="008BD1"/>
              </a:solidFill>
            </a:endParaRPr>
          </a:p>
        </p:txBody>
      </p:sp>
      <p:sp>
        <p:nvSpPr>
          <p:cNvPr id="3" name="Tijdelijke aanduiding voor inhoud 2"/>
          <p:cNvSpPr>
            <a:spLocks noGrp="1"/>
          </p:cNvSpPr>
          <p:nvPr>
            <p:ph idx="1"/>
          </p:nvPr>
        </p:nvSpPr>
        <p:spPr>
          <a:xfrm>
            <a:off x="365760" y="1531619"/>
            <a:ext cx="4789170" cy="1920241"/>
          </a:xfrm>
          <a:prstGeom prst="roundRect">
            <a:avLst/>
          </a:prstGeom>
          <a:ln/>
        </p:spPr>
        <p:style>
          <a:lnRef idx="2">
            <a:schemeClr val="accent3"/>
          </a:lnRef>
          <a:fillRef idx="1">
            <a:schemeClr val="lt1"/>
          </a:fillRef>
          <a:effectRef idx="0">
            <a:schemeClr val="accent3"/>
          </a:effectRef>
          <a:fontRef idx="minor">
            <a:schemeClr val="dk1"/>
          </a:fontRef>
        </p:style>
        <p:txBody>
          <a:bodyPr/>
          <a:lstStyle/>
          <a:p>
            <a:pPr marL="0" indent="0">
              <a:spcBef>
                <a:spcPts val="528"/>
              </a:spcBef>
              <a:buClr>
                <a:srgbClr val="79C242"/>
              </a:buClr>
              <a:buNone/>
            </a:pPr>
            <a:r>
              <a:rPr lang="nl-NL" sz="1400" dirty="0" smtClean="0">
                <a:latin typeface="Arial" panose="020B0604020202020204" pitchFamily="34" charset="0"/>
                <a:cs typeface="Arial" panose="020B0604020202020204" pitchFamily="34" charset="0"/>
              </a:rPr>
              <a:t>Stress beperkt de mentale bandbreedte. </a:t>
            </a:r>
          </a:p>
          <a:p>
            <a:pPr marL="0" indent="0">
              <a:spcBef>
                <a:spcPts val="528"/>
              </a:spcBef>
              <a:buClr>
                <a:srgbClr val="79C242"/>
              </a:buClr>
              <a:buNone/>
            </a:pPr>
            <a:r>
              <a:rPr lang="nl-NL" sz="1400" dirty="0" smtClean="0">
                <a:latin typeface="Arial" panose="020B0604020202020204" pitchFamily="34" charset="0"/>
                <a:cs typeface="Arial" panose="020B0604020202020204" pitchFamily="34" charset="0"/>
              </a:rPr>
              <a:t>Mensen met schaarste aan tijd, aan geld, aan een aantrekkelijke/veilige werk- of leefomgeving, hebben moeite met het maken van gezonde keuzes. </a:t>
            </a:r>
            <a:endParaRPr lang="nl-NL" sz="1400" dirty="0">
              <a:latin typeface="Arial" panose="020B0604020202020204" pitchFamily="34" charset="0"/>
              <a:cs typeface="Arial" panose="020B0604020202020204" pitchFamily="34" charset="0"/>
            </a:endParaRPr>
          </a:p>
        </p:txBody>
      </p:sp>
      <p:sp>
        <p:nvSpPr>
          <p:cNvPr id="7" name="Tijdelijke aanduiding voor inhoud 2"/>
          <p:cNvSpPr txBox="1">
            <a:spLocks/>
          </p:cNvSpPr>
          <p:nvPr/>
        </p:nvSpPr>
        <p:spPr>
          <a:xfrm>
            <a:off x="205822" y="4697918"/>
            <a:ext cx="8643067" cy="2941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buClr>
                <a:srgbClr val="79C242"/>
              </a:buClr>
              <a:buNone/>
            </a:pPr>
            <a:r>
              <a:rPr lang="nl-NL" sz="1400" i="1" dirty="0">
                <a:latin typeface="Arial"/>
                <a:cs typeface="Arial"/>
                <a:hlinkClick r:id="rId3"/>
              </a:rPr>
              <a:t>https://en.wikipedia.org/wiki/Scarcity:_</a:t>
            </a:r>
            <a:r>
              <a:rPr lang="nl-NL" sz="1400" i="1" dirty="0" smtClean="0">
                <a:latin typeface="Arial"/>
                <a:cs typeface="Arial"/>
                <a:hlinkClick r:id="rId3"/>
              </a:rPr>
              <a:t>Why_Having_Too_Little_Means_So_Much</a:t>
            </a:r>
            <a:r>
              <a:rPr lang="nl-NL" sz="1400" i="1" dirty="0" smtClean="0">
                <a:latin typeface="Arial"/>
                <a:cs typeface="Arial"/>
              </a:rPr>
              <a:t> </a:t>
            </a:r>
          </a:p>
        </p:txBody>
      </p:sp>
      <p:pic>
        <p:nvPicPr>
          <p:cNvPr id="5" name="Afbeelding 4"/>
          <p:cNvPicPr>
            <a:picLocks noChangeAspect="1"/>
          </p:cNvPicPr>
          <p:nvPr/>
        </p:nvPicPr>
        <p:blipFill>
          <a:blip r:embed="rId4"/>
          <a:stretch>
            <a:fillRect/>
          </a:stretch>
        </p:blipFill>
        <p:spPr>
          <a:xfrm>
            <a:off x="6459938" y="543442"/>
            <a:ext cx="2467779" cy="3584421"/>
          </a:xfrm>
          <a:prstGeom prst="rect">
            <a:avLst/>
          </a:prstGeom>
        </p:spPr>
      </p:pic>
    </p:spTree>
    <p:extLst>
      <p:ext uri="{BB962C8B-B14F-4D97-AF65-F5344CB8AC3E}">
        <p14:creationId xmlns:p14="http://schemas.microsoft.com/office/powerpoint/2010/main" val="627296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a:extLst>
              <a:ext uri="{28A0092B-C50C-407E-A947-70E740481C1C}">
                <a14:useLocalDpi xmlns:a14="http://schemas.microsoft.com/office/drawing/2010/main" val="0"/>
              </a:ext>
            </a:extLst>
          </a:blip>
          <a:srcRect/>
          <a:stretch>
            <a:fillRect/>
          </a:stretch>
        </p:blipFill>
        <p:spPr bwMode="auto">
          <a:xfrm>
            <a:off x="4365262" y="782841"/>
            <a:ext cx="4659465" cy="3216658"/>
          </a:xfrm>
          <a:prstGeom prst="rect">
            <a:avLst/>
          </a:prstGeom>
          <a:noFill/>
          <a:ln>
            <a:noFill/>
          </a:ln>
        </p:spPr>
      </p:pic>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Denk- en </a:t>
            </a:r>
            <a:r>
              <a:rPr lang="nl-NL" sz="3200" b="1" dirty="0" err="1" smtClean="0">
                <a:solidFill>
                  <a:srgbClr val="008BD1"/>
                </a:solidFill>
              </a:rPr>
              <a:t>doenvermogen</a:t>
            </a:r>
            <a:endParaRPr lang="nl-NL" sz="3200" b="1" dirty="0">
              <a:solidFill>
                <a:srgbClr val="008BD1"/>
              </a:solidFill>
            </a:endParaRPr>
          </a:p>
        </p:txBody>
      </p:sp>
      <p:sp>
        <p:nvSpPr>
          <p:cNvPr id="3" name="Tijdelijke aanduiding voor inhoud 2"/>
          <p:cNvSpPr>
            <a:spLocks noGrp="1"/>
          </p:cNvSpPr>
          <p:nvPr>
            <p:ph idx="1"/>
          </p:nvPr>
        </p:nvSpPr>
        <p:spPr>
          <a:xfrm>
            <a:off x="324869" y="1250157"/>
            <a:ext cx="3817762" cy="1564603"/>
          </a:xfrm>
          <a:prstGeom prst="roundRect">
            <a:avLst/>
          </a:prstGeom>
          <a:ln/>
        </p:spPr>
        <p:style>
          <a:lnRef idx="2">
            <a:schemeClr val="accent3"/>
          </a:lnRef>
          <a:fillRef idx="1">
            <a:schemeClr val="lt1"/>
          </a:fillRef>
          <a:effectRef idx="0">
            <a:schemeClr val="accent3"/>
          </a:effectRef>
          <a:fontRef idx="minor">
            <a:schemeClr val="dk1"/>
          </a:fontRef>
        </p:style>
        <p:txBody>
          <a:bodyPr/>
          <a:lstStyle/>
          <a:p>
            <a:pPr marL="0" indent="0">
              <a:spcBef>
                <a:spcPts val="528"/>
              </a:spcBef>
              <a:buClr>
                <a:srgbClr val="79C242"/>
              </a:buClr>
              <a:buNone/>
            </a:pPr>
            <a:r>
              <a:rPr lang="nl-NL" sz="1400" dirty="0" smtClean="0">
                <a:latin typeface="Arial" panose="020B0604020202020204" pitchFamily="34" charset="0"/>
                <a:cs typeface="Arial" panose="020B0604020202020204" pitchFamily="34" charset="0"/>
              </a:rPr>
              <a:t>Regering </a:t>
            </a:r>
            <a:r>
              <a:rPr lang="nl-NL" sz="1400" dirty="0">
                <a:latin typeface="Arial" panose="020B0604020202020204" pitchFamily="34" charset="0"/>
                <a:cs typeface="Arial" panose="020B0604020202020204" pitchFamily="34" charset="0"/>
              </a:rPr>
              <a:t>en overheid </a:t>
            </a:r>
            <a:r>
              <a:rPr lang="nl-NL" sz="1400" dirty="0" smtClean="0">
                <a:latin typeface="Arial" panose="020B0604020202020204" pitchFamily="34" charset="0"/>
                <a:cs typeface="Arial" panose="020B0604020202020204" pitchFamily="34" charset="0"/>
              </a:rPr>
              <a:t>moeten </a:t>
            </a:r>
            <a:r>
              <a:rPr lang="nl-NL" sz="1400" dirty="0">
                <a:latin typeface="Arial" panose="020B0604020202020204" pitchFamily="34" charset="0"/>
                <a:cs typeface="Arial" panose="020B0604020202020204" pitchFamily="34" charset="0"/>
              </a:rPr>
              <a:t>bij het maken en uitvoeren van beleid </a:t>
            </a:r>
            <a:r>
              <a:rPr lang="nl-NL" sz="1400" dirty="0" smtClean="0">
                <a:latin typeface="Arial" panose="020B0604020202020204" pitchFamily="34" charset="0"/>
                <a:cs typeface="Arial" panose="020B0604020202020204" pitchFamily="34" charset="0"/>
              </a:rPr>
              <a:t>uitgaan </a:t>
            </a:r>
            <a:r>
              <a:rPr lang="nl-NL" sz="1400" dirty="0">
                <a:latin typeface="Arial" panose="020B0604020202020204" pitchFamily="34" charset="0"/>
                <a:cs typeface="Arial" panose="020B0604020202020204" pitchFamily="34" charset="0"/>
              </a:rPr>
              <a:t>van een realistisch perspectief op de burger. </a:t>
            </a:r>
            <a:r>
              <a:rPr lang="nl-NL" sz="1400" dirty="0" smtClean="0">
                <a:latin typeface="Arial" panose="020B0604020202020204" pitchFamily="34" charset="0"/>
                <a:cs typeface="Arial" panose="020B0604020202020204" pitchFamily="34" charset="0"/>
              </a:rPr>
              <a:t>Weten </a:t>
            </a:r>
            <a:r>
              <a:rPr lang="nl-NL" sz="1400" dirty="0">
                <a:latin typeface="Arial" panose="020B0604020202020204" pitchFamily="34" charset="0"/>
                <a:cs typeface="Arial" panose="020B0604020202020204" pitchFamily="34" charset="0"/>
              </a:rPr>
              <a:t>leidt </a:t>
            </a:r>
            <a:r>
              <a:rPr lang="nl-NL" sz="1400" dirty="0" smtClean="0">
                <a:latin typeface="Arial" panose="020B0604020202020204" pitchFamily="34" charset="0"/>
                <a:cs typeface="Arial" panose="020B0604020202020204" pitchFamily="34" charset="0"/>
              </a:rPr>
              <a:t>niet </a:t>
            </a:r>
            <a:r>
              <a:rPr lang="nl-NL" sz="1400" dirty="0">
                <a:latin typeface="Arial" panose="020B0604020202020204" pitchFamily="34" charset="0"/>
                <a:cs typeface="Arial" panose="020B0604020202020204" pitchFamily="34" charset="0"/>
              </a:rPr>
              <a:t>altijd </a:t>
            </a:r>
            <a:r>
              <a:rPr lang="nl-NL" sz="1400" dirty="0" smtClean="0">
                <a:latin typeface="Arial" panose="020B0604020202020204" pitchFamily="34" charset="0"/>
                <a:cs typeface="Arial" panose="020B0604020202020204" pitchFamily="34" charset="0"/>
              </a:rPr>
              <a:t>tot </a:t>
            </a:r>
            <a:r>
              <a:rPr lang="nl-NL" sz="1400" dirty="0">
                <a:latin typeface="Arial" panose="020B0604020202020204" pitchFamily="34" charset="0"/>
                <a:cs typeface="Arial" panose="020B0604020202020204" pitchFamily="34" charset="0"/>
              </a:rPr>
              <a:t>verstandig gedrag en </a:t>
            </a:r>
            <a:r>
              <a:rPr lang="nl-NL" sz="1400" dirty="0" smtClean="0">
                <a:latin typeface="Arial" panose="020B0604020202020204" pitchFamily="34" charset="0"/>
                <a:cs typeface="Arial" panose="020B0604020202020204" pitchFamily="34" charset="0"/>
              </a:rPr>
              <a:t>het </a:t>
            </a:r>
            <a:r>
              <a:rPr lang="nl-NL" sz="1400" dirty="0" err="1">
                <a:latin typeface="Arial" panose="020B0604020202020204" pitchFamily="34" charset="0"/>
                <a:cs typeface="Arial" panose="020B0604020202020204" pitchFamily="34" charset="0"/>
              </a:rPr>
              <a:t>doenvermogen</a:t>
            </a:r>
            <a:r>
              <a:rPr lang="nl-NL" sz="1400" dirty="0">
                <a:latin typeface="Arial" panose="020B0604020202020204" pitchFamily="34" charset="0"/>
                <a:cs typeface="Arial" panose="020B0604020202020204" pitchFamily="34" charset="0"/>
              </a:rPr>
              <a:t> van de burger </a:t>
            </a:r>
            <a:r>
              <a:rPr lang="nl-NL" sz="1400" dirty="0" smtClean="0">
                <a:latin typeface="Arial" panose="020B0604020202020204" pitchFamily="34" charset="0"/>
                <a:cs typeface="Arial" panose="020B0604020202020204" pitchFamily="34" charset="0"/>
              </a:rPr>
              <a:t>is begrensd en neemt af door </a:t>
            </a:r>
            <a:r>
              <a:rPr lang="nl-NL" sz="1400" dirty="0">
                <a:latin typeface="Arial" panose="020B0604020202020204" pitchFamily="34" charset="0"/>
                <a:cs typeface="Arial" panose="020B0604020202020204" pitchFamily="34" charset="0"/>
              </a:rPr>
              <a:t>stress</a:t>
            </a:r>
            <a:r>
              <a:rPr lang="nl-NL" sz="1400" dirty="0" smtClean="0">
                <a:latin typeface="Arial" panose="020B0604020202020204" pitchFamily="34" charset="0"/>
                <a:cs typeface="Arial" panose="020B0604020202020204" pitchFamily="34" charset="0"/>
              </a:rPr>
              <a:t>.</a:t>
            </a:r>
            <a:endParaRPr lang="nl-NL" sz="1400" dirty="0">
              <a:latin typeface="Arial" panose="020B0604020202020204" pitchFamily="34" charset="0"/>
              <a:cs typeface="Arial" panose="020B0604020202020204" pitchFamily="34" charset="0"/>
            </a:endParaRPr>
          </a:p>
        </p:txBody>
      </p:sp>
      <p:sp>
        <p:nvSpPr>
          <p:cNvPr id="7" name="Tijdelijke aanduiding voor inhoud 2"/>
          <p:cNvSpPr txBox="1">
            <a:spLocks/>
          </p:cNvSpPr>
          <p:nvPr/>
        </p:nvSpPr>
        <p:spPr>
          <a:xfrm>
            <a:off x="205822" y="4661903"/>
            <a:ext cx="8643067" cy="2941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buClr>
                <a:srgbClr val="79C242"/>
              </a:buClr>
              <a:buNone/>
            </a:pPr>
            <a:r>
              <a:rPr lang="nl-NL" sz="1400" i="1" dirty="0">
                <a:latin typeface="Arial"/>
                <a:cs typeface="Arial"/>
                <a:hlinkClick r:id="rId4"/>
              </a:rPr>
              <a:t>https://</a:t>
            </a:r>
            <a:r>
              <a:rPr lang="nl-NL" sz="1400" i="1" dirty="0" smtClean="0">
                <a:latin typeface="Arial"/>
                <a:cs typeface="Arial"/>
                <a:hlinkClick r:id="rId4"/>
              </a:rPr>
              <a:t>www.wrr.nl/publicaties/rapporten/2017/04/24/weten-is-nog-geen-doen</a:t>
            </a:r>
            <a:r>
              <a:rPr lang="nl-NL" sz="1400" i="1" dirty="0" smtClean="0">
                <a:latin typeface="Arial"/>
                <a:cs typeface="Arial"/>
              </a:rPr>
              <a:t> </a:t>
            </a:r>
          </a:p>
        </p:txBody>
      </p:sp>
    </p:spTree>
    <p:extLst>
      <p:ext uri="{BB962C8B-B14F-4D97-AF65-F5344CB8AC3E}">
        <p14:creationId xmlns:p14="http://schemas.microsoft.com/office/powerpoint/2010/main" val="3078954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650" y="440654"/>
            <a:ext cx="8229600" cy="857250"/>
          </a:xfrm>
        </p:spPr>
        <p:txBody>
          <a:bodyPr/>
          <a:lstStyle/>
          <a:p>
            <a:pPr algn="l"/>
            <a:r>
              <a:rPr lang="nl-NL" sz="3200" b="1" dirty="0" smtClean="0">
                <a:solidFill>
                  <a:srgbClr val="008BD1"/>
                </a:solidFill>
              </a:rPr>
              <a:t>Waarom doe je nou niet gewoon wat ik zeg?</a:t>
            </a:r>
            <a:endParaRPr lang="nl-NL" sz="3200" b="1" dirty="0">
              <a:solidFill>
                <a:srgbClr val="008BD1"/>
              </a:solidFill>
            </a:endParaRPr>
          </a:p>
        </p:txBody>
      </p:sp>
      <p:sp>
        <p:nvSpPr>
          <p:cNvPr id="7" name="Tijdelijke aanduiding voor inhoud 2"/>
          <p:cNvSpPr txBox="1">
            <a:spLocks/>
          </p:cNvSpPr>
          <p:nvPr/>
        </p:nvSpPr>
        <p:spPr>
          <a:xfrm>
            <a:off x="569843" y="4174436"/>
            <a:ext cx="8357872" cy="3737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300" i="1" dirty="0">
                <a:latin typeface="Arial" panose="020B0604020202020204" pitchFamily="34" charset="0"/>
                <a:cs typeface="Arial" panose="020B0604020202020204" pitchFamily="34" charset="0"/>
              </a:rPr>
              <a:t>https://</a:t>
            </a:r>
            <a:r>
              <a:rPr lang="nl-NL" sz="1300" i="1" dirty="0" smtClean="0">
                <a:latin typeface="Arial" panose="020B0604020202020204" pitchFamily="34" charset="0"/>
                <a:cs typeface="Arial" panose="020B0604020202020204" pitchFamily="34" charset="0"/>
              </a:rPr>
              <a:t>cambiamo.nl/</a:t>
            </a:r>
          </a:p>
        </p:txBody>
      </p:sp>
      <p:pic>
        <p:nvPicPr>
          <p:cNvPr id="3" name="Afbeelding 2">
            <a:hlinkClick r:id="rId3"/>
          </p:cNvPr>
          <p:cNvPicPr>
            <a:picLocks noChangeAspect="1"/>
          </p:cNvPicPr>
          <p:nvPr/>
        </p:nvPicPr>
        <p:blipFill>
          <a:blip r:embed="rId4"/>
          <a:stretch>
            <a:fillRect/>
          </a:stretch>
        </p:blipFill>
        <p:spPr>
          <a:xfrm>
            <a:off x="4748779" y="2219534"/>
            <a:ext cx="3458673" cy="1954902"/>
          </a:xfrm>
          <a:prstGeom prst="rect">
            <a:avLst/>
          </a:prstGeom>
        </p:spPr>
      </p:pic>
      <p:pic>
        <p:nvPicPr>
          <p:cNvPr id="4" name="Afbeelding 3">
            <a:hlinkClick r:id="rId5"/>
          </p:cNvPr>
          <p:cNvPicPr>
            <a:picLocks noChangeAspect="1"/>
          </p:cNvPicPr>
          <p:nvPr/>
        </p:nvPicPr>
        <p:blipFill>
          <a:blip r:embed="rId6"/>
          <a:stretch>
            <a:fillRect/>
          </a:stretch>
        </p:blipFill>
        <p:spPr>
          <a:xfrm>
            <a:off x="421440" y="1462851"/>
            <a:ext cx="3607076" cy="2034065"/>
          </a:xfrm>
          <a:prstGeom prst="rect">
            <a:avLst/>
          </a:prstGeom>
        </p:spPr>
      </p:pic>
    </p:spTree>
    <p:extLst>
      <p:ext uri="{BB962C8B-B14F-4D97-AF65-F5344CB8AC3E}">
        <p14:creationId xmlns:p14="http://schemas.microsoft.com/office/powerpoint/2010/main" val="4150564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6409</TotalTime>
  <Words>2501</Words>
  <Application>Microsoft Office PowerPoint</Application>
  <PresentationFormat>Diavoorstelling (16:9)</PresentationFormat>
  <Paragraphs>165</Paragraphs>
  <Slides>18</Slides>
  <Notes>17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Calibri</vt:lpstr>
      <vt:lpstr>Office-thema</vt:lpstr>
      <vt:lpstr>Kennisdocument Gezond leven stimuleren</vt:lpstr>
      <vt:lpstr>Inleiding</vt:lpstr>
      <vt:lpstr>Cijfers roken alcohol overgewicht</vt:lpstr>
      <vt:lpstr>Levensverwachting</vt:lpstr>
      <vt:lpstr>Positieve gezondheid</vt:lpstr>
      <vt:lpstr>Aansturing van gedrag in de hersenen</vt:lpstr>
      <vt:lpstr>De invloed van stress</vt:lpstr>
      <vt:lpstr>Denk- en doenvermogen</vt:lpstr>
      <vt:lpstr>Waarom doe je nou niet gewoon wat ik zeg?</vt:lpstr>
      <vt:lpstr>Eigen regie op gezondheid en vitaliteit</vt:lpstr>
      <vt:lpstr>Aan de slag!</vt:lpstr>
      <vt:lpstr>Eigenaarschap bij laagopgeleiden</vt:lpstr>
      <vt:lpstr>Aandachtspunten bij interventies</vt:lpstr>
      <vt:lpstr>BRAVOkompas</vt:lpstr>
      <vt:lpstr>Kleine stapjes in richting van gewenste doel</vt:lpstr>
      <vt:lpstr>Met EAST bevorderen van gezond gedrag</vt:lpstr>
      <vt:lpstr>Nudging</vt:lpstr>
      <vt:lpstr>Interventieladder</vt:lpstr>
    </vt:vector>
  </TitlesOfParts>
  <Company>CAOP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 Pleijs</dc:creator>
  <cp:lastModifiedBy>Joke Dekker</cp:lastModifiedBy>
  <cp:revision>328</cp:revision>
  <cp:lastPrinted>2019-03-26T09:24:25Z</cp:lastPrinted>
  <dcterms:created xsi:type="dcterms:W3CDTF">2019-03-01T11:16:15Z</dcterms:created>
  <dcterms:modified xsi:type="dcterms:W3CDTF">2021-05-25T16:42:32Z</dcterms:modified>
</cp:coreProperties>
</file>