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85" r:id="rId4"/>
    <p:sldId id="272" r:id="rId5"/>
    <p:sldId id="273" r:id="rId6"/>
    <p:sldId id="262" r:id="rId7"/>
    <p:sldId id="267" r:id="rId8"/>
    <p:sldId id="286" r:id="rId9"/>
    <p:sldId id="288" r:id="rId10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242"/>
    <a:srgbClr val="008B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74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212C-A823-478C-AD2A-0469104AA11C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B8FE-1702-43DB-8E11-BD7A865DF4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95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Kunnen ook eerst</a:t>
            </a:r>
            <a:r>
              <a:rPr lang="nl-NL" baseline="0" dirty="0" smtClean="0"/>
              <a:t> kort door presentatie gaan – en daarna vragen hoe de verschillende bedrijven dit eerder hebben aangepakt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2B8FE-1702-43DB-8E11-BD7A865DF49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6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BCM_M5000_2019_Powerpoint_master_2_PP_02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57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BCM_M5000_2019_Powerpoint_master_2_PP_02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22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88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96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43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9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7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98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29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97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78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30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12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97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7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9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92C9E-8017-604B-97CF-F07265FC44E5}" type="datetimeFigureOut">
              <a:t>14-6-2022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10B8C9-044C-EC4D-AA5A-AC26129A44A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9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BCM_M5000_2019_Powerpoint_slide_1_PP_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264"/>
            <a:ext cx="9144000" cy="7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BCM_M5000_2019_Powerpoint_slide_1_PP_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264"/>
            <a:ext cx="9144000" cy="7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erk-portal.nl/festival/#/work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www.lerenwerktvooriedereen.nl/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erk-portal.nl/festival/#/mone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rk-portal.nl/festival/#/digita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erk-portal.nl/festival/#/health" TargetMode="External"/><Relationship Id="rId4" Type="http://schemas.openxmlformats.org/officeDocument/2006/relationships/hyperlink" Target="https://werk-portal.nl/festival/#/culture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sbcm@caop.nl" TargetMode="External"/><Relationship Id="rId2" Type="http://schemas.openxmlformats.org/officeDocument/2006/relationships/hyperlink" Target="http://www.sbcm.nl/top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bcm.nl/toppp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cm.nl/sterkaanhetwe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cm.nl/sterkaanhetwerk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4294967295"/>
          </p:nvPr>
        </p:nvSpPr>
        <p:spPr>
          <a:xfrm>
            <a:off x="271654" y="3278930"/>
            <a:ext cx="3980246" cy="91792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z="1000" kern="0" spc="100" dirty="0" smtClean="0">
                <a:solidFill>
                  <a:srgbClr val="FFFFFF"/>
                </a:solidFill>
                <a:latin typeface="Arial"/>
                <a:cs typeface="Arial"/>
              </a:rPr>
              <a:t>Dinsdag 14 juni van 13.00 tot 14.00 via Teams</a:t>
            </a:r>
            <a:endParaRPr lang="nl-NL" sz="1000" kern="0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64598" y="2102262"/>
            <a:ext cx="4736380" cy="101347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3500"/>
              </a:lnSpc>
            </a:pPr>
            <a:r>
              <a:rPr lang="nl-NL" sz="2800" b="1" spc="100" dirty="0" smtClean="0">
                <a:solidFill>
                  <a:srgbClr val="FFFFFF"/>
                </a:solidFill>
                <a:latin typeface="Arial"/>
                <a:cs typeface="Arial"/>
              </a:rPr>
              <a:t>Online café LLO  </a:t>
            </a:r>
            <a:r>
              <a:rPr lang="nl-NL" sz="2800" b="1" spc="1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nl-NL" sz="2800" b="1" spc="1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nl-NL" sz="1800" b="1" spc="100" dirty="0" smtClean="0">
                <a:solidFill>
                  <a:srgbClr val="FFFFFF"/>
                </a:solidFill>
                <a:latin typeface="Arial"/>
                <a:cs typeface="Arial"/>
              </a:rPr>
              <a:t>Festival Sterk aan het Werk </a:t>
            </a:r>
            <a:endParaRPr lang="nl-NL" sz="28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8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650" y="440654"/>
            <a:ext cx="8229600" cy="857250"/>
          </a:xfrm>
        </p:spPr>
        <p:txBody>
          <a:bodyPr/>
          <a:lstStyle/>
          <a:p>
            <a:pPr algn="l"/>
            <a:r>
              <a:rPr lang="nl-NL" sz="2400" b="1" spc="100" dirty="0" smtClean="0">
                <a:solidFill>
                  <a:srgbClr val="008BD1"/>
                </a:solidFill>
                <a:latin typeface="Arial"/>
                <a:cs typeface="Arial"/>
              </a:rPr>
              <a:t>Sterk aan het Werk – festival van 10 t/m 14 oktober </a:t>
            </a:r>
            <a:endParaRPr lang="nl-NL" sz="2400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650" y="970844"/>
            <a:ext cx="8750848" cy="372537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b="1" dirty="0" smtClean="0">
                <a:solidFill>
                  <a:srgbClr val="79C242"/>
                </a:solidFill>
                <a:latin typeface="Arial"/>
                <a:cs typeface="Arial"/>
              </a:rPr>
              <a:t>Doel: </a:t>
            </a:r>
            <a:r>
              <a:rPr lang="nl-NL" sz="1600" dirty="0" smtClean="0">
                <a:latin typeface="Arial"/>
                <a:cs typeface="Arial"/>
              </a:rPr>
              <a:t>een impuls geven aan LLO in de SW met laagdrempelig (leer)aanbod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b="1" dirty="0" smtClean="0">
                <a:solidFill>
                  <a:srgbClr val="79C242"/>
                </a:solidFill>
                <a:latin typeface="Arial"/>
                <a:cs typeface="Arial"/>
              </a:rPr>
              <a:t>Doelgroep</a:t>
            </a: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: </a:t>
            </a:r>
            <a:r>
              <a:rPr lang="nl-NL" sz="1600" dirty="0" smtClean="0">
                <a:latin typeface="Arial"/>
                <a:cs typeface="Arial"/>
              </a:rPr>
              <a:t>medewerkers vallend onder de CAO SW en CAO Aan de slag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b="1" dirty="0" smtClean="0">
                <a:solidFill>
                  <a:srgbClr val="79C242"/>
                </a:solidFill>
                <a:latin typeface="Arial"/>
                <a:cs typeface="Arial"/>
              </a:rPr>
              <a:t>Online aanbod </a:t>
            </a:r>
            <a:r>
              <a:rPr lang="nl-NL" sz="1600" dirty="0" smtClean="0">
                <a:latin typeface="Arial"/>
                <a:cs typeface="Arial"/>
              </a:rPr>
              <a:t>via de festival-app Lerenwerktvooriedereen.nl </a:t>
            </a:r>
            <a:r>
              <a:rPr lang="nl-NL" sz="1200" dirty="0" smtClean="0">
                <a:latin typeface="Arial"/>
                <a:cs typeface="Arial"/>
              </a:rPr>
              <a:t>(ook te gebruiken op pc)</a:t>
            </a:r>
            <a:endParaRPr lang="nl-NL" sz="1600" dirty="0" smtClean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Arial"/>
                <a:cs typeface="Arial"/>
              </a:rPr>
              <a:t>Aanmelden is niet nodig, aanbod is voor iedereen gratis toegankelijk 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Arial"/>
                <a:cs typeface="Arial"/>
              </a:rPr>
              <a:t>Organisaties bepalen zelf hoe intensief ze vorm geven aan deze week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Arial"/>
                <a:cs typeface="Arial"/>
              </a:rPr>
              <a:t>Organisaties ontvangen</a:t>
            </a:r>
            <a:r>
              <a:rPr lang="nl-NL" sz="1200" b="1" dirty="0" smtClean="0">
                <a:latin typeface="Arial"/>
                <a:cs typeface="Arial"/>
              </a:rPr>
              <a:t> </a:t>
            </a:r>
            <a:r>
              <a:rPr lang="nl-NL" sz="1200" b="1" dirty="0" smtClean="0">
                <a:solidFill>
                  <a:srgbClr val="79C242"/>
                </a:solidFill>
                <a:latin typeface="Arial"/>
                <a:cs typeface="Arial"/>
              </a:rPr>
              <a:t>tips</a:t>
            </a:r>
            <a:r>
              <a:rPr lang="nl-NL" sz="1200" b="1" dirty="0" smtClean="0">
                <a:latin typeface="Arial"/>
                <a:cs typeface="Arial"/>
              </a:rPr>
              <a:t> </a:t>
            </a:r>
            <a:r>
              <a:rPr lang="nl-NL" sz="1200" dirty="0" smtClean="0">
                <a:latin typeface="Arial"/>
                <a:cs typeface="Arial"/>
              </a:rPr>
              <a:t>voor aanvullende offline activiteiten binnen het bedrijf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Arial"/>
                <a:cs typeface="Arial"/>
              </a:rPr>
              <a:t>Een </a:t>
            </a:r>
            <a:r>
              <a:rPr lang="nl-NL" sz="1200" b="1" dirty="0" smtClean="0">
                <a:solidFill>
                  <a:srgbClr val="79C242"/>
                </a:solidFill>
                <a:latin typeface="Arial"/>
                <a:cs typeface="Arial"/>
              </a:rPr>
              <a:t>papieren festivalkrant </a:t>
            </a:r>
            <a:r>
              <a:rPr lang="nl-NL" sz="1200" dirty="0" smtClean="0">
                <a:latin typeface="Arial"/>
                <a:cs typeface="Arial"/>
              </a:rPr>
              <a:t>met korte offline activiteiten in relatie tot de festival-app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dirty="0" smtClean="0">
                <a:latin typeface="Arial"/>
                <a:cs typeface="Arial"/>
              </a:rPr>
              <a:t>Een (gratis) </a:t>
            </a:r>
            <a:r>
              <a:rPr lang="nl-NL" sz="1600" b="1" dirty="0" smtClean="0">
                <a:solidFill>
                  <a:srgbClr val="79C242"/>
                </a:solidFill>
                <a:latin typeface="Arial"/>
                <a:cs typeface="Arial"/>
              </a:rPr>
              <a:t>live festival </a:t>
            </a:r>
            <a:r>
              <a:rPr lang="nl-NL" sz="1600" dirty="0" smtClean="0">
                <a:latin typeface="Arial"/>
                <a:cs typeface="Arial"/>
              </a:rPr>
              <a:t>op dinsdag </a:t>
            </a:r>
            <a:r>
              <a:rPr lang="nl-NL" sz="1600" b="1" dirty="0" smtClean="0">
                <a:solidFill>
                  <a:srgbClr val="79C242"/>
                </a:solidFill>
                <a:latin typeface="Arial"/>
                <a:cs typeface="Arial"/>
              </a:rPr>
              <a:t>11 oktober </a:t>
            </a:r>
            <a:r>
              <a:rPr lang="nl-NL" sz="1600" dirty="0" smtClean="0">
                <a:latin typeface="Arial"/>
                <a:cs typeface="Arial"/>
              </a:rPr>
              <a:t>in het Spoorwegmuseum in Utrecht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200" dirty="0" smtClean="0">
                <a:latin typeface="Arial"/>
                <a:cs typeface="Arial"/>
              </a:rPr>
              <a:t>Contactpersonen kunnen hiervoor medewerkers aanmelden (voor 1 september)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3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650" y="440654"/>
            <a:ext cx="8229600" cy="857250"/>
          </a:xfrm>
        </p:spPr>
        <p:txBody>
          <a:bodyPr/>
          <a:lstStyle/>
          <a:p>
            <a:pPr algn="l"/>
            <a:r>
              <a:rPr lang="nl-NL" sz="2400" b="1" spc="100" dirty="0" smtClean="0">
                <a:solidFill>
                  <a:srgbClr val="008BD1"/>
                </a:solidFill>
                <a:latin typeface="Arial"/>
                <a:cs typeface="Arial"/>
              </a:rPr>
              <a:t>Sterk aan het Werk – online festival </a:t>
            </a:r>
            <a:endParaRPr lang="nl-NL" sz="2400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472" y="902793"/>
            <a:ext cx="8448002" cy="3423688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600" dirty="0" smtClean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600" dirty="0" smtClean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600" dirty="0" smtClean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6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600" dirty="0" smtClean="0">
                <a:latin typeface="Arial"/>
                <a:cs typeface="Arial"/>
              </a:rPr>
              <a:t>Zie (deel van) aanbod vorig jaar op de festival-app </a:t>
            </a:r>
            <a:r>
              <a:rPr lang="nl-NL" sz="1600" dirty="0" smtClean="0">
                <a:latin typeface="Arial"/>
                <a:cs typeface="Arial"/>
                <a:hlinkClick r:id="rId3"/>
              </a:rPr>
              <a:t>www.Lerenwerktvooriedereen.nl</a:t>
            </a:r>
            <a:r>
              <a:rPr lang="nl-NL" sz="16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600" dirty="0" smtClean="0">
                <a:latin typeface="Arial"/>
                <a:cs typeface="Arial"/>
              </a:rPr>
              <a:t>Dit wordt dit jaar uitgebreid met nieuwe onderwerpen en nieuwe vormen en tijdelijke </a:t>
            </a:r>
            <a:r>
              <a:rPr lang="nl-NL" sz="1600" dirty="0" err="1" smtClean="0">
                <a:latin typeface="Arial"/>
                <a:cs typeface="Arial"/>
              </a:rPr>
              <a:t>challenges</a:t>
            </a:r>
            <a:r>
              <a:rPr lang="nl-NL" sz="1600" dirty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+  </a:t>
            </a:r>
            <a:r>
              <a:rPr lang="nl-NL" sz="1600" b="1" dirty="0" smtClean="0">
                <a:solidFill>
                  <a:srgbClr val="79C242"/>
                </a:solidFill>
                <a:latin typeface="Arial"/>
                <a:cs typeface="Arial"/>
              </a:rPr>
              <a:t>een papieren festivalkrant </a:t>
            </a:r>
            <a:r>
              <a:rPr lang="nl-NL" sz="1600" dirty="0" smtClean="0">
                <a:latin typeface="Arial"/>
                <a:cs typeface="Arial"/>
              </a:rPr>
              <a:t>(x-aantal exemplaren per organisatie)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600" dirty="0" smtClean="0">
                <a:latin typeface="Arial"/>
                <a:cs typeface="Arial"/>
              </a:rPr>
              <a:t>Organisaties bepalen zelf hoe intensief te ze dit vormgeven </a:t>
            </a:r>
            <a:endParaRPr lang="nl-NL" sz="1600" b="1" dirty="0" smtClean="0">
              <a:solidFill>
                <a:srgbClr val="79C242"/>
              </a:solidFill>
              <a:latin typeface="Arial"/>
              <a:cs typeface="Arial"/>
            </a:endParaRPr>
          </a:p>
        </p:txBody>
      </p:sp>
      <p:pic>
        <p:nvPicPr>
          <p:cNvPr id="7" name="Afbeelding 6">
            <a:hlinkClick r:id="rId4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95141" y="1021791"/>
            <a:ext cx="1454258" cy="1364508"/>
          </a:xfrm>
          <a:prstGeom prst="rect">
            <a:avLst/>
          </a:prstGeom>
        </p:spPr>
      </p:pic>
      <p:pic>
        <p:nvPicPr>
          <p:cNvPr id="8" name="Afbeelding 7">
            <a:hlinkClick r:id="rId6"/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30602" y="1067970"/>
            <a:ext cx="1656660" cy="1384146"/>
          </a:xfrm>
          <a:prstGeom prst="rect">
            <a:avLst/>
          </a:prstGeom>
        </p:spPr>
      </p:pic>
      <p:pic>
        <p:nvPicPr>
          <p:cNvPr id="9" name="Afbeelding 8">
            <a:hlinkClick r:id="rId8"/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033214" y="1067970"/>
            <a:ext cx="1449984" cy="1410523"/>
          </a:xfrm>
          <a:prstGeom prst="rect">
            <a:avLst/>
          </a:prstGeom>
        </p:spPr>
      </p:pic>
      <p:pic>
        <p:nvPicPr>
          <p:cNvPr id="10" name="Afbeelding 9">
            <a:hlinkClick r:id="rId10"/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5173577" y="1021791"/>
            <a:ext cx="1521070" cy="1384145"/>
          </a:xfrm>
          <a:prstGeom prst="rect">
            <a:avLst/>
          </a:prstGeom>
        </p:spPr>
      </p:pic>
      <p:pic>
        <p:nvPicPr>
          <p:cNvPr id="11" name="Afbeelding 10">
            <a:hlinkClick r:id="rId12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818825" y="1029746"/>
            <a:ext cx="1514054" cy="13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650" y="440654"/>
            <a:ext cx="8229600" cy="857250"/>
          </a:xfrm>
        </p:spPr>
        <p:txBody>
          <a:bodyPr/>
          <a:lstStyle/>
          <a:p>
            <a:pPr algn="l"/>
            <a:r>
              <a:rPr lang="nl-NL" sz="2000" b="1" spc="100" dirty="0" smtClean="0">
                <a:solidFill>
                  <a:srgbClr val="008BD1"/>
                </a:solidFill>
                <a:latin typeface="Arial"/>
                <a:cs typeface="Arial"/>
              </a:rPr>
              <a:t>Sterk aan het Werk – live festival op 11 oktober in Utrecht</a:t>
            </a:r>
            <a:endParaRPr lang="nl-NL" sz="2000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552" y="869244"/>
            <a:ext cx="8750848" cy="3725379"/>
          </a:xfrm>
        </p:spPr>
        <p:txBody>
          <a:bodyPr/>
          <a:lstStyle/>
          <a:p>
            <a:pPr marL="57150" indent="0">
              <a:lnSpc>
                <a:spcPct val="150000"/>
              </a:lnSpc>
              <a:buClr>
                <a:srgbClr val="79C242"/>
              </a:buClr>
              <a:buNone/>
            </a:pP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Programma: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/>
                <a:cs typeface="Arial"/>
              </a:rPr>
              <a:t>Opening en peptalk door </a:t>
            </a:r>
            <a:r>
              <a:rPr lang="nl-NL" sz="1600" dirty="0" err="1" smtClean="0">
                <a:latin typeface="Arial"/>
                <a:cs typeface="Arial"/>
              </a:rPr>
              <a:t>Jörgen</a:t>
            </a:r>
            <a:r>
              <a:rPr lang="nl-NL" sz="1600" dirty="0" smtClean="0">
                <a:latin typeface="Arial"/>
                <a:cs typeface="Arial"/>
              </a:rPr>
              <a:t> Raymann + nog nader te bepalen onderdeel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/>
                <a:cs typeface="Arial"/>
              </a:rPr>
              <a:t>Drie workshoprondes van 45 minuten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/>
                <a:cs typeface="Arial"/>
              </a:rPr>
              <a:t>Informatiemarkt </a:t>
            </a:r>
            <a:endParaRPr lang="nl-NL" sz="1600" dirty="0" smtClean="0">
              <a:latin typeface="Arial"/>
              <a:cs typeface="Arial"/>
            </a:endParaRP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Arial"/>
                <a:cs typeface="Arial"/>
              </a:rPr>
              <a:t>Uitreiking van de Topperverkiezing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/>
                <a:cs typeface="Arial"/>
              </a:rPr>
              <a:t>Leuke afsluiting </a:t>
            </a:r>
          </a:p>
          <a:p>
            <a:pPr marL="57150" indent="0">
              <a:lnSpc>
                <a:spcPct val="150000"/>
              </a:lnSpc>
              <a:buClr>
                <a:srgbClr val="79C242"/>
              </a:buClr>
              <a:buNone/>
            </a:pP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Aanmelding: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/>
                <a:cs typeface="Arial"/>
              </a:rPr>
              <a:t>De contactpersoon kan hiervoor een groep medewerkers aanmelden voor 1 september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/>
                <a:cs typeface="Arial"/>
              </a:rPr>
              <a:t>Namen hoeven (nog) niet door te worden gegeven, wel het aantal medewerkers   </a:t>
            </a:r>
          </a:p>
          <a:p>
            <a:pPr indent="-285750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endParaRPr lang="nl-NL" sz="1600" dirty="0" smtClean="0">
              <a:latin typeface="Arial"/>
              <a:cs typeface="Arial"/>
            </a:endParaRPr>
          </a:p>
          <a:p>
            <a:pPr marL="5715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600" dirty="0" smtClean="0">
              <a:solidFill>
                <a:srgbClr val="79C242"/>
              </a:solidFill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rgbClr val="79C242"/>
              </a:buClr>
              <a:buFont typeface="Arial" panose="020B0604020202020204" pitchFamily="34" charset="0"/>
              <a:buChar char="•"/>
            </a:pPr>
            <a:endParaRPr lang="nl-NL" sz="1200" dirty="0" smtClean="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200" dirty="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2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650" y="440654"/>
            <a:ext cx="8229600" cy="857250"/>
          </a:xfrm>
        </p:spPr>
        <p:txBody>
          <a:bodyPr/>
          <a:lstStyle/>
          <a:p>
            <a:pPr algn="l"/>
            <a:r>
              <a:rPr lang="nl-NL" sz="2400" b="1" spc="100" dirty="0" smtClean="0">
                <a:solidFill>
                  <a:srgbClr val="008BD1"/>
                </a:solidFill>
                <a:latin typeface="Arial"/>
                <a:cs typeface="Arial"/>
              </a:rPr>
              <a:t>Sterk aan het Werk - Topperverkiezing 2022</a:t>
            </a:r>
            <a:endParaRPr lang="nl-NL" sz="2400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552" y="869244"/>
            <a:ext cx="8750848" cy="372537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dirty="0" smtClean="0">
                <a:latin typeface="Arial"/>
                <a:cs typeface="Arial"/>
              </a:rPr>
              <a:t>Onderdeel van het festival Sterk aan het Werk.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Een Topper </a:t>
            </a:r>
            <a:r>
              <a:rPr lang="nl-NL" sz="1600" dirty="0" smtClean="0">
                <a:latin typeface="Arial"/>
                <a:cs typeface="Arial"/>
              </a:rPr>
              <a:t>is een </a:t>
            </a:r>
            <a:r>
              <a:rPr lang="nl-NL" sz="1600" dirty="0" err="1" smtClean="0">
                <a:latin typeface="Arial"/>
                <a:cs typeface="Arial"/>
              </a:rPr>
              <a:t>doelgroepmedewerker</a:t>
            </a:r>
            <a:r>
              <a:rPr lang="nl-NL" sz="1600" dirty="0" smtClean="0">
                <a:latin typeface="Arial"/>
                <a:cs typeface="Arial"/>
              </a:rPr>
              <a:t> die met doorzettingsvermogen drempels heeft overwonnen om nieuwe dingen te leren en daarmee anderen kan inspireren.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Nomineren kan tot 1 september </a:t>
            </a:r>
            <a:r>
              <a:rPr lang="nl-NL" sz="1600" dirty="0" smtClean="0">
                <a:latin typeface="Arial"/>
                <a:cs typeface="Arial"/>
              </a:rPr>
              <a:t>via het aanmeldformulier op </a:t>
            </a:r>
            <a:r>
              <a:rPr lang="nl-NL" sz="1600" dirty="0" smtClean="0">
                <a:latin typeface="Arial"/>
                <a:cs typeface="Arial"/>
                <a:hlinkClick r:id="rId2"/>
              </a:rPr>
              <a:t>www.sbcm.nl/topper</a:t>
            </a:r>
            <a:endParaRPr lang="nl-NL" sz="16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Gratis pr-materialen </a:t>
            </a:r>
            <a:r>
              <a:rPr lang="nl-NL" sz="1600" dirty="0" smtClean="0">
                <a:latin typeface="Arial"/>
                <a:cs typeface="Arial"/>
              </a:rPr>
              <a:t>kunnen besteld worden via </a:t>
            </a:r>
            <a:r>
              <a:rPr lang="nl-NL" sz="1600" dirty="0" smtClean="0">
                <a:latin typeface="Arial"/>
                <a:cs typeface="Arial"/>
                <a:hlinkClick r:id="rId3"/>
              </a:rPr>
              <a:t>info.sbcm@caop.nl</a:t>
            </a:r>
            <a:r>
              <a:rPr lang="nl-NL" sz="1600" dirty="0" smtClean="0">
                <a:latin typeface="Arial"/>
                <a:cs typeface="Arial"/>
              </a:rPr>
              <a:t> en nog meer (online) materialen zijn te downloaden op </a:t>
            </a:r>
            <a:r>
              <a:rPr lang="nl-NL" sz="1600" dirty="0" smtClean="0">
                <a:latin typeface="Arial"/>
                <a:cs typeface="Arial"/>
                <a:hlinkClick r:id="rId4"/>
              </a:rPr>
              <a:t>www.sbcm.nl/toppper</a:t>
            </a:r>
            <a:r>
              <a:rPr lang="nl-NL" sz="1600" dirty="0" smtClean="0">
                <a:latin typeface="Arial"/>
                <a:cs typeface="Arial"/>
              </a:rPr>
              <a:t>.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600" dirty="0" smtClean="0">
                <a:solidFill>
                  <a:srgbClr val="79C242"/>
                </a:solidFill>
                <a:latin typeface="Arial"/>
                <a:cs typeface="Arial"/>
              </a:rPr>
              <a:t>Prijsuitreiking</a:t>
            </a:r>
            <a:r>
              <a:rPr lang="nl-NL" sz="1600" dirty="0" smtClean="0">
                <a:latin typeface="Arial"/>
                <a:cs typeface="Arial"/>
              </a:rPr>
              <a:t> is tijdens het festival Sterk aan het Werk op 11 oktober in Utrecht in het Spoorwegmuseum. </a:t>
            </a:r>
          </a:p>
          <a:p>
            <a:pPr marL="457200" lvl="1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2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7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650" y="440654"/>
            <a:ext cx="8229600" cy="857250"/>
          </a:xfrm>
        </p:spPr>
        <p:txBody>
          <a:bodyPr/>
          <a:lstStyle/>
          <a:p>
            <a:pPr algn="l"/>
            <a:r>
              <a:rPr lang="nl-NL" sz="2400" b="1" spc="100" dirty="0" smtClean="0">
                <a:solidFill>
                  <a:srgbClr val="008BD1"/>
                </a:solidFill>
                <a:latin typeface="Arial"/>
                <a:cs typeface="Arial"/>
              </a:rPr>
              <a:t>Sterk aan het Werk – Contactpersonen </a:t>
            </a:r>
            <a:endParaRPr lang="nl-NL" sz="2400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552" y="869244"/>
            <a:ext cx="8750848" cy="3725379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r>
              <a:rPr lang="nl-NL" sz="1400" b="1" dirty="0" smtClean="0">
                <a:solidFill>
                  <a:srgbClr val="92D050"/>
                </a:solidFill>
                <a:latin typeface="Arial"/>
                <a:cs typeface="Arial"/>
              </a:rPr>
              <a:t>Rol van contactpersonen</a:t>
            </a:r>
            <a:endParaRPr lang="nl-NL" sz="1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/>
                <a:cs typeface="Arial"/>
              </a:rPr>
              <a:t>Ontvangen van ons per post </a:t>
            </a:r>
            <a:r>
              <a:rPr lang="nl-NL" sz="1400" dirty="0" err="1" smtClean="0">
                <a:latin typeface="Arial"/>
                <a:cs typeface="Arial"/>
              </a:rPr>
              <a:t>offine</a:t>
            </a:r>
            <a:r>
              <a:rPr lang="nl-NL" sz="1400" dirty="0" smtClean="0">
                <a:latin typeface="Arial"/>
                <a:cs typeface="Arial"/>
              </a:rPr>
              <a:t> pr-materialen inclusief van de Topperverkiezing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/>
                <a:cs typeface="Arial"/>
              </a:rPr>
              <a:t>Ontvangen van ons een x-aantal exemplaren van de festivalkrant voor medewerkers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/>
                <a:cs typeface="Arial"/>
              </a:rPr>
              <a:t> Kunnen medewerkers bij ons aanmelden voor het fysieke festival op 11 oktober (tot 1 september)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/>
                <a:cs typeface="Arial"/>
              </a:rPr>
              <a:t>Worden per mail en/of online sessies op de hoogte gehouden van het festival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/>
                <a:cs typeface="Arial"/>
              </a:rPr>
              <a:t>Ontvangen van ons na afloop van het festival een evaluatieformulier </a:t>
            </a:r>
            <a:endParaRPr lang="nl-NL" sz="1400" dirty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400" dirty="0" smtClean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r>
              <a:rPr lang="nl-NL" sz="1400" b="1" dirty="0" smtClean="0">
                <a:solidFill>
                  <a:srgbClr val="79C242"/>
                </a:solidFill>
                <a:latin typeface="Arial"/>
                <a:cs typeface="Arial"/>
              </a:rPr>
              <a:t>Nog geen contactpersoon? </a:t>
            </a:r>
          </a:p>
          <a:p>
            <a:pPr marL="0" indent="0">
              <a:lnSpc>
                <a:spcPct val="150000"/>
              </a:lnSpc>
              <a:buClr>
                <a:srgbClr val="79C242"/>
              </a:buClr>
              <a:buNone/>
            </a:pPr>
            <a:r>
              <a:rPr lang="nl-NL" sz="1600" dirty="0" smtClean="0">
                <a:latin typeface="Arial"/>
                <a:cs typeface="Arial"/>
              </a:rPr>
              <a:t>Aanmelden kan van via het aanmeldformulier op </a:t>
            </a:r>
            <a:r>
              <a:rPr lang="nl-NL" sz="1600" dirty="0" smtClean="0">
                <a:latin typeface="Arial"/>
                <a:cs typeface="Arial"/>
                <a:hlinkClick r:id="rId2"/>
              </a:rPr>
              <a:t>www.sbcm.nl/sterkaanhetwerk</a:t>
            </a:r>
            <a:r>
              <a:rPr lang="nl-NL" sz="1600" dirty="0" smtClean="0">
                <a:latin typeface="Arial"/>
                <a:cs typeface="Arial"/>
              </a:rPr>
              <a:t> </a:t>
            </a:r>
          </a:p>
          <a:p>
            <a:pPr marL="57150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800" dirty="0" smtClean="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Clr>
                <a:srgbClr val="79C242"/>
              </a:buClr>
              <a:buNone/>
            </a:pPr>
            <a:endParaRPr lang="nl-NL" sz="12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5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650" y="440654"/>
            <a:ext cx="8229600" cy="857250"/>
          </a:xfrm>
        </p:spPr>
        <p:txBody>
          <a:bodyPr/>
          <a:lstStyle/>
          <a:p>
            <a:pPr algn="l"/>
            <a:r>
              <a:rPr lang="nl-NL" sz="2400" b="1" spc="100" dirty="0" err="1" smtClean="0">
                <a:solidFill>
                  <a:srgbClr val="008BD1"/>
                </a:solidFill>
                <a:latin typeface="Arial"/>
                <a:cs typeface="Arial"/>
              </a:rPr>
              <a:t>Toolbox</a:t>
            </a:r>
            <a:r>
              <a:rPr lang="nl-NL" sz="2400" b="1" spc="100" dirty="0" smtClean="0">
                <a:solidFill>
                  <a:srgbClr val="008BD1"/>
                </a:solidFill>
                <a:latin typeface="Arial"/>
                <a:cs typeface="Arial"/>
              </a:rPr>
              <a:t> – Inhoud </a:t>
            </a:r>
            <a:r>
              <a:rPr lang="nl-NL" sz="1200" spc="100" dirty="0" smtClean="0">
                <a:solidFill>
                  <a:srgbClr val="008BD1"/>
                </a:solidFill>
                <a:latin typeface="Arial"/>
                <a:cs typeface="Arial"/>
              </a:rPr>
              <a:t>(te vinden op www.sbcm.nl/sterkaanhetwerk)</a:t>
            </a:r>
            <a:endParaRPr lang="nl-NL" sz="1200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650" y="869244"/>
            <a:ext cx="8750848" cy="372537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Flyer  - gericht op bedrijven </a:t>
            </a:r>
            <a:endParaRPr lang="nl-NL" sz="10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Bijlage flyer </a:t>
            </a:r>
            <a:r>
              <a:rPr lang="nl-NL" sz="1000" dirty="0" smtClean="0">
                <a:latin typeface="Arial"/>
                <a:cs typeface="Arial"/>
              </a:rPr>
              <a:t>(volgt als nieuwe inhoud festival-app bekend is)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Ticket/instructie festival-app – gericht op medewerkers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Diverse video’s 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Courier New" panose="02070309020205020404" pitchFamily="49" charset="0"/>
              <a:buChar char="o"/>
            </a:pPr>
            <a:r>
              <a:rPr lang="nl-NL" sz="900" dirty="0" smtClean="0">
                <a:latin typeface="Arial"/>
                <a:cs typeface="Arial"/>
              </a:rPr>
              <a:t>Video primair gericht op medewerkers 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Courier New" panose="02070309020205020404" pitchFamily="49" charset="0"/>
              <a:buChar char="o"/>
            </a:pPr>
            <a:r>
              <a:rPr lang="nl-NL" sz="900" dirty="0" err="1" smtClean="0">
                <a:latin typeface="Arial"/>
                <a:cs typeface="Arial"/>
              </a:rPr>
              <a:t>Video-boodschap</a:t>
            </a:r>
            <a:r>
              <a:rPr lang="nl-NL" sz="900" dirty="0" smtClean="0">
                <a:latin typeface="Arial"/>
                <a:cs typeface="Arial"/>
              </a:rPr>
              <a:t> </a:t>
            </a:r>
            <a:r>
              <a:rPr lang="nl-NL" sz="900" dirty="0" err="1" smtClean="0">
                <a:latin typeface="Arial"/>
                <a:cs typeface="Arial"/>
              </a:rPr>
              <a:t>Jörgen</a:t>
            </a:r>
            <a:r>
              <a:rPr lang="nl-NL" sz="900" dirty="0" smtClean="0">
                <a:latin typeface="Arial"/>
                <a:cs typeface="Arial"/>
              </a:rPr>
              <a:t> Raymann gericht op bedrijven</a:t>
            </a:r>
          </a:p>
          <a:p>
            <a:pPr lvl="1">
              <a:lnSpc>
                <a:spcPct val="150000"/>
              </a:lnSpc>
              <a:buClr>
                <a:srgbClr val="79C242"/>
              </a:buClr>
              <a:buFont typeface="Courier New" panose="02070309020205020404" pitchFamily="49" charset="0"/>
              <a:buChar char="o"/>
            </a:pPr>
            <a:r>
              <a:rPr lang="nl-NL" sz="900" dirty="0" err="1" smtClean="0">
                <a:latin typeface="Arial"/>
                <a:cs typeface="Arial"/>
              </a:rPr>
              <a:t>Video-boodschap</a:t>
            </a:r>
            <a:r>
              <a:rPr lang="nl-NL" sz="900" dirty="0" smtClean="0">
                <a:latin typeface="Arial"/>
                <a:cs typeface="Arial"/>
              </a:rPr>
              <a:t> Maurice de Greef, jurylid van de Topperverkiezing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>
                <a:latin typeface="Arial"/>
                <a:cs typeface="Arial"/>
              </a:rPr>
              <a:t>Poster A3 en A4 formaat (aantal gedrukte exemplaren op A4 ook per post)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>
                <a:latin typeface="Arial"/>
                <a:cs typeface="Arial"/>
              </a:rPr>
              <a:t>Online banners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Tips voor organisaties – aanvullende offline activiteiten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Festivalkrant (x aantal exemplaren worden eind sept/begin oktober per post verstuurd) 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Materiaal waarmee organisaties zelf flyers </a:t>
            </a:r>
            <a:r>
              <a:rPr lang="nl-NL" sz="1100" dirty="0" err="1" smtClean="0">
                <a:latin typeface="Arial"/>
                <a:cs typeface="Arial"/>
              </a:rPr>
              <a:t>etc</a:t>
            </a:r>
            <a:r>
              <a:rPr lang="nl-NL" sz="1100" dirty="0" smtClean="0">
                <a:latin typeface="Arial"/>
                <a:cs typeface="Arial"/>
              </a:rPr>
              <a:t> kunnen maken met bedrijfsspecifieke informatie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r>
              <a:rPr lang="nl-NL" sz="1100" dirty="0" smtClean="0">
                <a:latin typeface="Arial"/>
                <a:cs typeface="Arial"/>
              </a:rPr>
              <a:t>Materialen om de Topperverkiezing binnen de organisatie onder de aandacht te brengen)</a:t>
            </a:r>
          </a:p>
          <a:p>
            <a:pPr>
              <a:lnSpc>
                <a:spcPct val="150000"/>
              </a:lnSpc>
              <a:buClr>
                <a:srgbClr val="79C242"/>
              </a:buClr>
              <a:buFont typeface="Wingdings" panose="05000000000000000000" pitchFamily="2" charset="2"/>
              <a:buChar char="Ø"/>
            </a:pPr>
            <a:endParaRPr lang="nl-NL" sz="1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0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400" b="1" spc="100" dirty="0">
                <a:solidFill>
                  <a:srgbClr val="008BD1"/>
                </a:solidFill>
                <a:latin typeface="Arial"/>
                <a:cs typeface="Arial"/>
              </a:rPr>
              <a:t>Sterk aan het Werk – </a:t>
            </a:r>
            <a:r>
              <a:rPr lang="nl-NL" sz="2400" b="1" spc="100" dirty="0" smtClean="0">
                <a:solidFill>
                  <a:srgbClr val="008BD1"/>
                </a:solidFill>
                <a:latin typeface="Arial"/>
                <a:cs typeface="Arial"/>
              </a:rPr>
              <a:t>Vragen en uitwisselen kennis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 welke manier gaan jullie aandacht geven en meedoen aan de week?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Wanneer is het voor jullie een succes?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heb je van ons nodig om het een succes te maken?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was bij jullie vorig jaar succesvol? 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Heb je tips voor andere bedrijven?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Gaan jullie medewerkers aanmelden voor het live festival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Lees ook de ervaringen van andere bedrijven </a:t>
            </a:r>
            <a:r>
              <a:rPr lang="nl-NL" sz="160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16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www.sbcm.nl/sterkaanhetwerk</a:t>
            </a:r>
            <a:r>
              <a:rPr lang="nl-NL" sz="1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636</Words>
  <Application>Microsoft Office PowerPoint</Application>
  <PresentationFormat>Diavoorstelling (16:9)</PresentationFormat>
  <Paragraphs>81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Office-thema</vt:lpstr>
      <vt:lpstr>1_Office-thema</vt:lpstr>
      <vt:lpstr>Online café LLO   Festival Sterk aan het Werk </vt:lpstr>
      <vt:lpstr>Sterk aan het Werk – festival van 10 t/m 14 oktober </vt:lpstr>
      <vt:lpstr>Sterk aan het Werk – online festival </vt:lpstr>
      <vt:lpstr>Sterk aan het Werk – live festival op 11 oktober in Utrecht</vt:lpstr>
      <vt:lpstr>Sterk aan het Werk - Topperverkiezing 2022</vt:lpstr>
      <vt:lpstr>Sterk aan het Werk – Contactpersonen </vt:lpstr>
      <vt:lpstr>Toolbox – Inhoud (te vinden op www.sbcm.nl/sterkaanhetwerk)</vt:lpstr>
      <vt:lpstr>Sterk aan het Werk – Vragen en uitwisselen kennis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Pleijs</dc:creator>
  <cp:lastModifiedBy>Paula Mensink</cp:lastModifiedBy>
  <cp:revision>76</cp:revision>
  <dcterms:created xsi:type="dcterms:W3CDTF">2019-03-01T11:16:15Z</dcterms:created>
  <dcterms:modified xsi:type="dcterms:W3CDTF">2022-06-14T12:43:24Z</dcterms:modified>
</cp:coreProperties>
</file>